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Calligraffitti"/>
      <p:regular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Author clrIdx="0" id="0" initials="" lastIdx="2" name="Joel Wilhelm"/>
  <p:cmAuthor clrIdx="1" id="1" initials="" lastIdx="1" name="Cody Jone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75E37AB5-13DF-43F9-9F78-8D98D09702C6}">
  <a:tblStyle styleId="{75E37AB5-13DF-43F9-9F78-8D98D09702C6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41" Type="http://schemas.openxmlformats.org/officeDocument/2006/relationships/font" Target="fonts/Calligraffitti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m authorId="0" idx="1" dt="2017-04-23T16:52:45.568">
    <p:pos x="6000" y="0"/>
    <p:text>We can't forget to update this slide with new dates, as well as the hours until due</p:text>
  </p:cm>
  <p:cm authorId="1" idx="1" dt="2017-04-23T16:37:10.094">
    <p:pos x="6000" y="100"/>
    <p:text>yeah i'm doing that later. updating the screenshots now</p:text>
  </p:cm>
  <p:cm authorId="0" idx="2" dt="2017-04-23T16:52:45.568">
    <p:pos x="6000" y="200"/>
    <p:text>Sounds good. If you have no qualms, I'll send a PDF of our poster to Mohanty.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3" name="Shape 4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0" name="Shape 5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9" name="Shape 5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Shape 5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8" name="Shape 5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Shape 6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37" name="Shape 63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6" name="Shape 6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Shape 7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15" name="Shape 7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Shape 7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4" name="Shape 75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Shape 7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Shape 8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8" name="Shape 8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Shape 8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64" name="Shape 86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Shape 8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Shape 9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Shape 9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Shape 9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Shape 9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Shape 9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8" name="Shape 9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3" name="Shape 9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7" y="2715911"/>
            <a:ext cx="8222100" cy="43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21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599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12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lt1"/>
              </a:buClr>
              <a:buFont typeface="Roboto"/>
              <a:buNone/>
              <a:defRPr sz="1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599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0" y="3903669"/>
            <a:ext cx="9144000" cy="1239924"/>
            <a:chOff x="0" y="3903669"/>
            <a:chExt cx="9144000" cy="1239924"/>
          </a:xfrm>
        </p:grpSpPr>
        <p:sp>
          <p:nvSpPr>
            <p:cNvPr id="21" name="Shape 21"/>
            <p:cNvSpPr/>
            <p:nvPr/>
          </p:nvSpPr>
          <p:spPr>
            <a:xfrm>
              <a:off x="8154895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6181161" y="3903669"/>
              <a:ext cx="989099" cy="987899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23"/>
            <p:cNvSpPr/>
            <p:nvPr/>
          </p:nvSpPr>
          <p:spPr>
            <a:xfrm>
              <a:off x="7170274" y="3903669"/>
              <a:ext cx="989099" cy="9878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8154757" y="3903682"/>
              <a:ext cx="989099" cy="98789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Shape 25"/>
            <p:cNvSpPr/>
            <p:nvPr/>
          </p:nvSpPr>
          <p:spPr>
            <a:xfrm>
              <a:off x="0" y="4891594"/>
              <a:ext cx="9144000" cy="251999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Shape 30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31" name="Shape 3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Shape 32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Shape 33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Shape 35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598100" y="2152347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8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8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2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7999" cy="3103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2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3"/>
            <a:ext cx="3045625" cy="2030571"/>
            <a:chOff x="6098378" y="3"/>
            <a:chExt cx="3045625" cy="2030571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3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5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Roboto"/>
              <a:buNone/>
              <a:defRPr b="0" i="0" sz="4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lt1"/>
              </a:buClr>
              <a:buFont typeface="Roboto"/>
              <a:buNone/>
              <a:defRPr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4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199" cy="15644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42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Roboto"/>
              <a:buNone/>
              <a:defRPr sz="4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0"/>
            <a:ext cx="4045199" cy="1269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2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Font typeface="Roboto"/>
              <a:buNone/>
              <a:defRPr b="0" i="0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89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1775222"/>
            <a:ext cx="8222100" cy="8387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4200" u="none" cap="none" strike="noStrike">
                <a:solidFill>
                  <a:schemeClr val="lt1"/>
                </a:solidFill>
                <a:latin typeface="Calligraffitti"/>
                <a:ea typeface="Calligraffitti"/>
                <a:cs typeface="Calligraffitti"/>
                <a:sym typeface="Calligraffitti"/>
              </a:rPr>
              <a:t>Prioritize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7" y="2715911"/>
            <a:ext cx="8222100" cy="432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Roboto"/>
              <a:buNone/>
            </a:pPr>
            <a:r>
              <a:rPr b="0" i="0" lang="en" sz="2100" u="none" cap="none" strike="noStrike">
                <a:solidFill>
                  <a:schemeClr val="lt1"/>
                </a:solidFill>
                <a:latin typeface="Calligraffitti"/>
                <a:ea typeface="Calligraffitti"/>
                <a:cs typeface="Calligraffitti"/>
                <a:sym typeface="Calligraffitti"/>
              </a:rPr>
              <a:t>Joel Wilhelm     Cody Jones      Wajahat Iqbal      Shahrukh Rehman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Shape 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Shape 289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/>
          <p:nvPr/>
        </p:nvSpPr>
        <p:spPr>
          <a:xfrm>
            <a:off x="7873950" y="3618300"/>
            <a:ext cx="898800" cy="6825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Shape 291"/>
          <p:cNvCxnSpPr>
            <a:stCxn id="290" idx="2"/>
            <a:endCxn id="292" idx="3"/>
          </p:cNvCxnSpPr>
          <p:nvPr/>
        </p:nvCxnSpPr>
        <p:spPr>
          <a:xfrm rot="10800000">
            <a:off x="4498350" y="2571750"/>
            <a:ext cx="3375600" cy="13878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292" name="Shape 292"/>
          <p:cNvSpPr txBox="1"/>
          <p:nvPr/>
        </p:nvSpPr>
        <p:spPr>
          <a:xfrm>
            <a:off x="2064000" y="2292000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Reminder Button</a:t>
            </a:r>
          </a:p>
        </p:txBody>
      </p:sp>
      <p:grpSp>
        <p:nvGrpSpPr>
          <p:cNvPr id="293" name="Shape 293"/>
          <p:cNvGrpSpPr/>
          <p:nvPr/>
        </p:nvGrpSpPr>
        <p:grpSpPr>
          <a:xfrm>
            <a:off x="0" y="4049522"/>
            <a:ext cx="2915100" cy="1100099"/>
            <a:chOff x="76175" y="71222"/>
            <a:chExt cx="2915100" cy="1100099"/>
          </a:xfrm>
        </p:grpSpPr>
        <p:sp>
          <p:nvSpPr>
            <p:cNvPr id="294" name="Shape 294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96" name="Shape 296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97" name="Shape 297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98" name="Shape 298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99" name="Shape 299"/>
            <p:cNvCxnSpPr>
              <a:stCxn id="295" idx="1"/>
              <a:endCxn id="298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Shape 300"/>
            <p:cNvCxnSpPr>
              <a:stCxn id="295" idx="0"/>
              <a:endCxn id="297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1" name="Shape 301"/>
            <p:cNvCxnSpPr>
              <a:stCxn id="295" idx="2"/>
              <a:endCxn id="296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2" name="Shape 302"/>
            <p:cNvCxnSpPr>
              <a:endCxn id="303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03" name="Shape 303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04" name="Shape 304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05" name="Shape 305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06" name="Shape 306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07" name="Shape 307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308" name="Shape 308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309" name="Shape 309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310" name="Shape 310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311" name="Shape 311"/>
              <p:cNvCxnSpPr>
                <a:stCxn id="307" idx="0"/>
                <a:endCxn id="309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12" name="Shape 312"/>
              <p:cNvCxnSpPr>
                <a:stCxn id="309" idx="3"/>
                <a:endCxn id="310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13" name="Shape 313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314" name="Shape 314"/>
            <p:cNvCxnSpPr>
              <a:stCxn id="310" idx="3"/>
              <a:endCxn id="313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15" name="Shape 315"/>
            <p:cNvCxnSpPr>
              <a:stCxn id="310" idx="2"/>
              <a:endCxn id="308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16" name="Shape 316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317" name="Shape 317"/>
            <p:cNvCxnSpPr>
              <a:stCxn id="308" idx="3"/>
              <a:endCxn id="316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18" name="Shape 318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319" name="Shape 319"/>
            <p:cNvCxnSpPr>
              <a:stCxn id="316" idx="3"/>
              <a:endCxn id="318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20" name="Shape 320"/>
            <p:cNvCxnSpPr>
              <a:stCxn id="318" idx="0"/>
              <a:endCxn id="313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21" name="Shape 321"/>
            <p:cNvCxnSpPr>
              <a:stCxn id="313" idx="2"/>
              <a:endCxn id="309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7687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322" name="Shape 322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Shape 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Shape 328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329" name="Shape 329"/>
          <p:cNvSpPr txBox="1"/>
          <p:nvPr/>
        </p:nvSpPr>
        <p:spPr>
          <a:xfrm>
            <a:off x="1911900" y="21157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Allows you to select the date your Reminder is due</a:t>
            </a:r>
          </a:p>
        </p:txBody>
      </p:sp>
      <p:sp>
        <p:nvSpPr>
          <p:cNvPr id="330" name="Shape 330"/>
          <p:cNvSpPr/>
          <p:nvPr/>
        </p:nvSpPr>
        <p:spPr>
          <a:xfrm>
            <a:off x="6071675" y="530875"/>
            <a:ext cx="3111599" cy="37293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1" name="Shape 331"/>
          <p:cNvCxnSpPr>
            <a:stCxn id="330" idx="2"/>
            <a:endCxn id="329" idx="3"/>
          </p:cNvCxnSpPr>
          <p:nvPr/>
        </p:nvCxnSpPr>
        <p:spPr>
          <a:xfrm rot="10800000">
            <a:off x="4650575" y="2395525"/>
            <a:ext cx="1421100" cy="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grpSp>
        <p:nvGrpSpPr>
          <p:cNvPr id="332" name="Shape 3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333" name="Shape 3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Shape 3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335" name="Shape 3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336" name="Shape 3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337" name="Shape 3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338" name="Shape 338"/>
            <p:cNvCxnSpPr>
              <a:stCxn id="334" idx="1"/>
              <a:endCxn id="3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" name="Shape 339"/>
            <p:cNvCxnSpPr>
              <a:stCxn id="334" idx="0"/>
              <a:endCxn id="3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61021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" name="Shape 340"/>
            <p:cNvCxnSpPr>
              <a:stCxn id="334" idx="2"/>
              <a:endCxn id="3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Shape 341"/>
            <p:cNvCxnSpPr>
              <a:endCxn id="3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" name="Shape 3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43" name="Shape 3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44" name="Shape 3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45" name="Shape 3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46" name="Shape 3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347" name="Shape 3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348" name="Shape 3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349" name="Shape 3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350" name="Shape 350"/>
              <p:cNvCxnSpPr>
                <a:stCxn id="346" idx="0"/>
                <a:endCxn id="3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51" name="Shape 351"/>
              <p:cNvCxnSpPr>
                <a:stCxn id="348" idx="3"/>
                <a:endCxn id="3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52" name="Shape 3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353" name="Shape 353"/>
            <p:cNvCxnSpPr>
              <a:stCxn id="349" idx="3"/>
              <a:endCxn id="3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54" name="Shape 354"/>
            <p:cNvCxnSpPr>
              <a:stCxn id="349" idx="2"/>
              <a:endCxn id="3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55" name="Shape 3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356" name="Shape 356"/>
            <p:cNvCxnSpPr>
              <a:stCxn id="347" idx="3"/>
              <a:endCxn id="3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57" name="Shape 3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358" name="Shape 358"/>
            <p:cNvCxnSpPr>
              <a:stCxn id="355" idx="3"/>
              <a:endCxn id="3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59" name="Shape 359"/>
            <p:cNvCxnSpPr>
              <a:stCxn id="357" idx="0"/>
              <a:endCxn id="3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60" name="Shape 360"/>
            <p:cNvCxnSpPr>
              <a:stCxn id="352" idx="2"/>
              <a:endCxn id="3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7687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361" name="Shape 36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Shape 3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Shape 367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368" name="Shape 368"/>
          <p:cNvCxnSpPr>
            <a:stCxn id="369" idx="2"/>
            <a:endCxn id="370" idx="3"/>
          </p:cNvCxnSpPr>
          <p:nvPr/>
        </p:nvCxnSpPr>
        <p:spPr>
          <a:xfrm rot="10800000">
            <a:off x="4650600" y="2571800"/>
            <a:ext cx="1823400" cy="1568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369" name="Shape 369"/>
          <p:cNvSpPr/>
          <p:nvPr/>
        </p:nvSpPr>
        <p:spPr>
          <a:xfrm>
            <a:off x="6474000" y="3913100"/>
            <a:ext cx="23745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Shape 370"/>
          <p:cNvSpPr txBox="1"/>
          <p:nvPr/>
        </p:nvSpPr>
        <p:spPr>
          <a:xfrm>
            <a:off x="1911900" y="2291987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an additional date, or move to the next part.</a:t>
            </a:r>
          </a:p>
        </p:txBody>
      </p:sp>
      <p:grpSp>
        <p:nvGrpSpPr>
          <p:cNvPr id="371" name="Shape 371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372" name="Shape 372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Shape 373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374" name="Shape 374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375" name="Shape 375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376" name="Shape 376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377" name="Shape 377"/>
            <p:cNvCxnSpPr>
              <a:stCxn id="373" idx="1"/>
              <a:endCxn id="376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Shape 378"/>
            <p:cNvCxnSpPr>
              <a:stCxn id="373" idx="0"/>
              <a:endCxn id="375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Shape 379"/>
            <p:cNvCxnSpPr>
              <a:stCxn id="373" idx="2"/>
              <a:endCxn id="374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Shape 380"/>
            <p:cNvCxnSpPr>
              <a:endCxn id="381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1" name="Shape 381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382" name="Shape 382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383" name="Shape 383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384" name="Shape 384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385" name="Shape 385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386" name="Shape 386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387" name="Shape 387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388" name="Shape 388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389" name="Shape 389"/>
              <p:cNvCxnSpPr>
                <a:stCxn id="385" idx="0"/>
                <a:endCxn id="387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390" name="Shape 390"/>
              <p:cNvCxnSpPr>
                <a:stCxn id="387" idx="3"/>
                <a:endCxn id="388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391" name="Shape 391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392" name="Shape 392"/>
            <p:cNvCxnSpPr>
              <a:stCxn id="388" idx="3"/>
              <a:endCxn id="391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3" name="Shape 393"/>
            <p:cNvCxnSpPr>
              <a:stCxn id="388" idx="2"/>
              <a:endCxn id="386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94" name="Shape 394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395" name="Shape 395"/>
            <p:cNvCxnSpPr>
              <a:stCxn id="386" idx="3"/>
              <a:endCxn id="394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396" name="Shape 396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397" name="Shape 397"/>
            <p:cNvCxnSpPr>
              <a:stCxn id="394" idx="3"/>
              <a:endCxn id="396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8" name="Shape 398"/>
            <p:cNvCxnSpPr>
              <a:stCxn id="396" idx="0"/>
              <a:endCxn id="391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399" name="Shape 399"/>
            <p:cNvCxnSpPr>
              <a:stCxn id="391" idx="2"/>
              <a:endCxn id="387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00" name="Shape 400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Shape 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0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Shape 406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407" name="Shape 407"/>
          <p:cNvSpPr txBox="1"/>
          <p:nvPr/>
        </p:nvSpPr>
        <p:spPr>
          <a:xfrm>
            <a:off x="2080950" y="1292250"/>
            <a:ext cx="27386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 the Time the reminder is due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Shape 408"/>
          <p:cNvSpPr/>
          <p:nvPr/>
        </p:nvSpPr>
        <p:spPr>
          <a:xfrm>
            <a:off x="6272250" y="373000"/>
            <a:ext cx="2738699" cy="3710399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Shape 409"/>
          <p:cNvCxnSpPr>
            <a:stCxn id="408" idx="2"/>
            <a:endCxn id="407" idx="3"/>
          </p:cNvCxnSpPr>
          <p:nvPr/>
        </p:nvCxnSpPr>
        <p:spPr>
          <a:xfrm rot="10800000">
            <a:off x="4819650" y="1572099"/>
            <a:ext cx="1452600" cy="656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grpSp>
        <p:nvGrpSpPr>
          <p:cNvPr id="410" name="Shape 410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11" name="Shape 411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13" name="Shape 413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14" name="Shape 414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15" name="Shape 415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16" name="Shape 416"/>
            <p:cNvCxnSpPr>
              <a:stCxn id="412" idx="1"/>
              <a:endCxn id="415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7" name="Shape 417"/>
            <p:cNvCxnSpPr>
              <a:stCxn id="412" idx="0"/>
              <a:endCxn id="414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Shape 418"/>
            <p:cNvCxnSpPr>
              <a:stCxn id="412" idx="2"/>
              <a:endCxn id="413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9" name="Shape 419"/>
            <p:cNvCxnSpPr>
              <a:endCxn id="420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446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0" name="Shape 420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21" name="Shape 421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422" name="Shape 422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423" name="Shape 423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424" name="Shape 424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425" name="Shape 425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426" name="Shape 426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427" name="Shape 427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428" name="Shape 428"/>
              <p:cNvCxnSpPr>
                <a:stCxn id="424" idx="0"/>
                <a:endCxn id="426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429" name="Shape 429"/>
              <p:cNvCxnSpPr>
                <a:stCxn id="426" idx="3"/>
                <a:endCxn id="427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430" name="Shape 430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431" name="Shape 431"/>
            <p:cNvCxnSpPr>
              <a:stCxn id="427" idx="3"/>
              <a:endCxn id="430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2" name="Shape 432"/>
            <p:cNvCxnSpPr>
              <a:stCxn id="427" idx="2"/>
              <a:endCxn id="425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33" name="Shape 433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434" name="Shape 434"/>
            <p:cNvCxnSpPr>
              <a:stCxn id="425" idx="3"/>
              <a:endCxn id="433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35" name="Shape 435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436" name="Shape 436"/>
            <p:cNvCxnSpPr>
              <a:stCxn id="433" idx="3"/>
              <a:endCxn id="435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7" name="Shape 437"/>
            <p:cNvCxnSpPr>
              <a:stCxn id="435" idx="0"/>
              <a:endCxn id="430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38" name="Shape 438"/>
            <p:cNvCxnSpPr>
              <a:stCxn id="430" idx="2"/>
              <a:endCxn id="426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39" name="Shape 439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Shape 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20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Shape 445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446" name="Shape 446"/>
          <p:cNvCxnSpPr>
            <a:stCxn id="447" idx="2"/>
            <a:endCxn id="448" idx="3"/>
          </p:cNvCxnSpPr>
          <p:nvPr/>
        </p:nvCxnSpPr>
        <p:spPr>
          <a:xfrm rot="10800000">
            <a:off x="3861300" y="3268500"/>
            <a:ext cx="2067300" cy="840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447" name="Shape 447"/>
          <p:cNvSpPr/>
          <p:nvPr/>
        </p:nvSpPr>
        <p:spPr>
          <a:xfrm>
            <a:off x="5928600" y="3881700"/>
            <a:ext cx="3426000" cy="45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Shape 448"/>
          <p:cNvSpPr txBox="1"/>
          <p:nvPr/>
        </p:nvSpPr>
        <p:spPr>
          <a:xfrm>
            <a:off x="1122675" y="298862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an additional time, or move to the next part.</a:t>
            </a:r>
          </a:p>
        </p:txBody>
      </p:sp>
      <p:grpSp>
        <p:nvGrpSpPr>
          <p:cNvPr id="449" name="Shape 449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50" name="Shape 450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Shape 451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52" name="Shape 452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53" name="Shape 453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54" name="Shape 454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55" name="Shape 455"/>
            <p:cNvCxnSpPr>
              <a:stCxn id="451" idx="1"/>
              <a:endCxn id="454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6" name="Shape 456"/>
            <p:cNvCxnSpPr>
              <a:stCxn id="451" idx="0"/>
              <a:endCxn id="453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7" name="Shape 457"/>
            <p:cNvCxnSpPr>
              <a:stCxn id="451" idx="2"/>
              <a:endCxn id="452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8" name="Shape 458"/>
            <p:cNvCxnSpPr>
              <a:endCxn id="459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378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9" name="Shape 459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60" name="Shape 460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461" name="Shape 461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462" name="Shape 462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463" name="Shape 463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464" name="Shape 464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465" name="Shape 465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466" name="Shape 466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467" name="Shape 467"/>
              <p:cNvCxnSpPr>
                <a:stCxn id="463" idx="0"/>
                <a:endCxn id="465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468" name="Shape 468"/>
              <p:cNvCxnSpPr>
                <a:stCxn id="465" idx="3"/>
                <a:endCxn id="466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469" name="Shape 469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470" name="Shape 470"/>
            <p:cNvCxnSpPr>
              <a:stCxn id="466" idx="3"/>
              <a:endCxn id="469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1" name="Shape 471"/>
            <p:cNvCxnSpPr>
              <a:stCxn id="466" idx="2"/>
              <a:endCxn id="464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72" name="Shape 472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473" name="Shape 473"/>
            <p:cNvCxnSpPr>
              <a:stCxn id="464" idx="3"/>
              <a:endCxn id="472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474" name="Shape 474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475" name="Shape 475"/>
            <p:cNvCxnSpPr>
              <a:stCxn id="472" idx="3"/>
              <a:endCxn id="474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6" name="Shape 476"/>
            <p:cNvCxnSpPr>
              <a:stCxn id="474" idx="0"/>
              <a:endCxn id="469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477" name="Shape 477"/>
            <p:cNvCxnSpPr>
              <a:stCxn id="469" idx="2"/>
              <a:endCxn id="465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478" name="Shape 478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Shape 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Shape 484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485" name="Shape 485"/>
          <p:cNvSpPr txBox="1"/>
          <p:nvPr/>
        </p:nvSpPr>
        <p:spPr>
          <a:xfrm>
            <a:off x="1911900" y="229200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Enter Description of your Event here</a:t>
            </a:r>
          </a:p>
        </p:txBody>
      </p:sp>
      <p:cxnSp>
        <p:nvCxnSpPr>
          <p:cNvPr id="486" name="Shape 486"/>
          <p:cNvCxnSpPr>
            <a:stCxn id="487" idx="2"/>
            <a:endCxn id="485" idx="3"/>
          </p:cNvCxnSpPr>
          <p:nvPr/>
        </p:nvCxnSpPr>
        <p:spPr>
          <a:xfrm flipH="1">
            <a:off x="4650600" y="1343650"/>
            <a:ext cx="1855200" cy="12282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487" name="Shape 487"/>
          <p:cNvSpPr/>
          <p:nvPr/>
        </p:nvSpPr>
        <p:spPr>
          <a:xfrm>
            <a:off x="6505800" y="1162600"/>
            <a:ext cx="1511700" cy="3621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8" name="Shape 48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489" name="Shape 48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491" name="Shape 49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492" name="Shape 49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493" name="Shape 49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494" name="Shape 494"/>
            <p:cNvCxnSpPr>
              <a:stCxn id="490" idx="1"/>
              <a:endCxn id="49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5" name="Shape 495"/>
            <p:cNvCxnSpPr>
              <a:stCxn id="490" idx="0"/>
              <a:endCxn id="49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6" name="Shape 496"/>
            <p:cNvCxnSpPr>
              <a:stCxn id="490" idx="2"/>
              <a:endCxn id="49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7" name="Shape 497"/>
            <p:cNvCxnSpPr>
              <a:endCxn id="49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8" name="Shape 49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499" name="Shape 49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00" name="Shape 50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01" name="Shape 50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02" name="Shape 50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03" name="Shape 50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04" name="Shape 50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05" name="Shape 50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06" name="Shape 506"/>
              <p:cNvCxnSpPr>
                <a:stCxn id="502" idx="0"/>
                <a:endCxn id="50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07" name="Shape 507"/>
              <p:cNvCxnSpPr>
                <a:stCxn id="504" idx="3"/>
                <a:endCxn id="50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08" name="Shape 50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09" name="Shape 509"/>
            <p:cNvCxnSpPr>
              <a:stCxn id="505" idx="3"/>
              <a:endCxn id="50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0" name="Shape 510"/>
            <p:cNvCxnSpPr>
              <a:stCxn id="505" idx="2"/>
              <a:endCxn id="50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11" name="Shape 51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12" name="Shape 512"/>
            <p:cNvCxnSpPr>
              <a:stCxn id="503" idx="3"/>
              <a:endCxn id="51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13" name="Shape 51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14" name="Shape 514"/>
            <p:cNvCxnSpPr>
              <a:stCxn id="511" idx="3"/>
              <a:endCxn id="51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5" name="Shape 515"/>
            <p:cNvCxnSpPr>
              <a:stCxn id="513" idx="0"/>
              <a:endCxn id="50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16" name="Shape 516"/>
            <p:cNvCxnSpPr>
              <a:stCxn id="508" idx="2"/>
              <a:endCxn id="50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17" name="Shape 51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Shape 5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Shape 523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524" name="Shape 524"/>
          <p:cNvCxnSpPr>
            <a:endCxn id="525" idx="3"/>
          </p:cNvCxnSpPr>
          <p:nvPr/>
        </p:nvCxnSpPr>
        <p:spPr>
          <a:xfrm flipH="1">
            <a:off x="4650600" y="1668750"/>
            <a:ext cx="1003200" cy="903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526" name="Shape 526"/>
          <p:cNvSpPr/>
          <p:nvPr/>
        </p:nvSpPr>
        <p:spPr>
          <a:xfrm>
            <a:off x="5653925" y="1217175"/>
            <a:ext cx="3425999" cy="902999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Shape 525"/>
          <p:cNvSpPr txBox="1"/>
          <p:nvPr/>
        </p:nvSpPr>
        <p:spPr>
          <a:xfrm>
            <a:off x="1911900" y="2292000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Slide the bar to select Priority Level</a:t>
            </a:r>
          </a:p>
        </p:txBody>
      </p:sp>
      <p:grpSp>
        <p:nvGrpSpPr>
          <p:cNvPr id="527" name="Shape 527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528" name="Shape 528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Shape 529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530" name="Shape 53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531" name="Shape 531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532" name="Shape 532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533" name="Shape 533"/>
            <p:cNvCxnSpPr>
              <a:stCxn id="529" idx="1"/>
              <a:endCxn id="532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4" name="Shape 534"/>
            <p:cNvCxnSpPr>
              <a:stCxn id="529" idx="0"/>
              <a:endCxn id="531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5" name="Shape 535"/>
            <p:cNvCxnSpPr>
              <a:stCxn id="529" idx="2"/>
              <a:endCxn id="530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6" name="Shape 536"/>
            <p:cNvCxnSpPr>
              <a:endCxn id="537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37" name="Shape 537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538" name="Shape 538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39" name="Shape 539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40" name="Shape 540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41" name="Shape 541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42" name="Shape 542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43" name="Shape 543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44" name="Shape 544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45" name="Shape 545"/>
              <p:cNvCxnSpPr>
                <a:stCxn id="541" idx="0"/>
                <a:endCxn id="543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46" name="Shape 546"/>
              <p:cNvCxnSpPr>
                <a:stCxn id="543" idx="3"/>
                <a:endCxn id="544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47" name="Shape 547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48" name="Shape 548"/>
            <p:cNvCxnSpPr>
              <a:stCxn id="544" idx="3"/>
              <a:endCxn id="547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49" name="Shape 549"/>
            <p:cNvCxnSpPr>
              <a:stCxn id="544" idx="2"/>
              <a:endCxn id="542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50" name="Shape 550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51" name="Shape 551"/>
            <p:cNvCxnSpPr>
              <a:stCxn id="542" idx="3"/>
              <a:endCxn id="550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52" name="Shape 552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53" name="Shape 553"/>
            <p:cNvCxnSpPr>
              <a:stCxn id="550" idx="3"/>
              <a:endCxn id="552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54" name="Shape 554"/>
            <p:cNvCxnSpPr>
              <a:stCxn id="552" idx="0"/>
              <a:endCxn id="547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55" name="Shape 555"/>
            <p:cNvCxnSpPr>
              <a:stCxn id="547" idx="2"/>
              <a:endCxn id="543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56" name="Shape 556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Shape 5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Shape 562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563" name="Shape 563"/>
          <p:cNvCxnSpPr>
            <a:stCxn id="564" idx="2"/>
          </p:cNvCxnSpPr>
          <p:nvPr/>
        </p:nvCxnSpPr>
        <p:spPr>
          <a:xfrm flipH="1">
            <a:off x="3050400" y="2348125"/>
            <a:ext cx="3200400" cy="2925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564" name="Shape 564"/>
          <p:cNvSpPr/>
          <p:nvPr/>
        </p:nvSpPr>
        <p:spPr>
          <a:xfrm>
            <a:off x="6250800" y="189662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Shape 565"/>
          <p:cNvSpPr txBox="1"/>
          <p:nvPr/>
        </p:nvSpPr>
        <p:spPr>
          <a:xfrm>
            <a:off x="311700" y="2387375"/>
            <a:ext cx="2738699" cy="12935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Check these boxes for other options - Needing user to turn off alarm / set alarm off at designated time, ignoring Priority</a:t>
            </a:r>
          </a:p>
        </p:txBody>
      </p:sp>
      <p:grpSp>
        <p:nvGrpSpPr>
          <p:cNvPr id="566" name="Shape 566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567" name="Shape 567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Shape 568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569" name="Shape 569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570" name="Shape 570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571" name="Shape 571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572" name="Shape 572"/>
            <p:cNvCxnSpPr>
              <a:stCxn id="568" idx="1"/>
              <a:endCxn id="571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3" name="Shape 573"/>
            <p:cNvCxnSpPr>
              <a:stCxn id="568" idx="0"/>
              <a:endCxn id="570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4" name="Shape 574"/>
            <p:cNvCxnSpPr>
              <a:stCxn id="568" idx="2"/>
              <a:endCxn id="569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5" name="Shape 575"/>
            <p:cNvCxnSpPr>
              <a:endCxn id="576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76" name="Shape 576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578" name="Shape 57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579" name="Shape 57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580" name="Shape 58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581" name="Shape 58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582" name="Shape 58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583" name="Shape 58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584" name="Shape 584"/>
              <p:cNvCxnSpPr>
                <a:stCxn id="580" idx="0"/>
                <a:endCxn id="58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585" name="Shape 585"/>
              <p:cNvCxnSpPr>
                <a:stCxn id="582" idx="3"/>
                <a:endCxn id="58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586" name="Shape 58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587" name="Shape 587"/>
            <p:cNvCxnSpPr>
              <a:stCxn id="583" idx="3"/>
              <a:endCxn id="58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88" name="Shape 588"/>
            <p:cNvCxnSpPr>
              <a:stCxn id="583" idx="2"/>
              <a:endCxn id="58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89" name="Shape 58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590" name="Shape 590"/>
            <p:cNvCxnSpPr>
              <a:stCxn id="581" idx="3"/>
              <a:endCxn id="58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591" name="Shape 59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592" name="Shape 592"/>
            <p:cNvCxnSpPr>
              <a:stCxn id="589" idx="3"/>
              <a:endCxn id="59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93" name="Shape 593"/>
            <p:cNvCxnSpPr>
              <a:stCxn id="591" idx="0"/>
              <a:endCxn id="58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594" name="Shape 594"/>
            <p:cNvCxnSpPr>
              <a:stCxn id="586" idx="2"/>
              <a:endCxn id="58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595" name="Shape 59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Shape 6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Shape 601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602" name="Shape 602"/>
          <p:cNvCxnSpPr>
            <a:stCxn id="603" idx="2"/>
          </p:cNvCxnSpPr>
          <p:nvPr/>
        </p:nvCxnSpPr>
        <p:spPr>
          <a:xfrm flipH="1">
            <a:off x="5320125" y="3047475"/>
            <a:ext cx="778500" cy="4863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03" name="Shape 603"/>
          <p:cNvSpPr/>
          <p:nvPr/>
        </p:nvSpPr>
        <p:spPr>
          <a:xfrm>
            <a:off x="6098625" y="2595975"/>
            <a:ext cx="3426000" cy="9030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Shape 604"/>
          <p:cNvSpPr txBox="1"/>
          <p:nvPr/>
        </p:nvSpPr>
        <p:spPr>
          <a:xfrm>
            <a:off x="3190150" y="3290375"/>
            <a:ext cx="21299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Repeat Pattern Designation</a:t>
            </a:r>
          </a:p>
        </p:txBody>
      </p:sp>
      <p:grpSp>
        <p:nvGrpSpPr>
          <p:cNvPr id="605" name="Shape 605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06" name="Shape 606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Shape 607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08" name="Shape 608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09" name="Shape 609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10" name="Shape 610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11" name="Shape 611"/>
            <p:cNvCxnSpPr>
              <a:stCxn id="607" idx="1"/>
              <a:endCxn id="610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2" name="Shape 612"/>
            <p:cNvCxnSpPr>
              <a:stCxn id="607" idx="0"/>
              <a:endCxn id="609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3" name="Shape 613"/>
            <p:cNvCxnSpPr>
              <a:stCxn id="607" idx="2"/>
              <a:endCxn id="608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4" name="Shape 614"/>
            <p:cNvCxnSpPr>
              <a:endCxn id="615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15" name="Shape 615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16" name="Shape 616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17" name="Shape 617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18" name="Shape 618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19" name="Shape 619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620" name="Shape 620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621" name="Shape 621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622" name="Shape 622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623" name="Shape 623"/>
              <p:cNvCxnSpPr>
                <a:stCxn id="619" idx="0"/>
                <a:endCxn id="621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624" name="Shape 624"/>
              <p:cNvCxnSpPr>
                <a:stCxn id="621" idx="3"/>
                <a:endCxn id="622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625" name="Shape 625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626" name="Shape 626"/>
            <p:cNvCxnSpPr>
              <a:stCxn id="622" idx="3"/>
              <a:endCxn id="625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27" name="Shape 627"/>
            <p:cNvCxnSpPr>
              <a:stCxn id="622" idx="2"/>
              <a:endCxn id="620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28" name="Shape 628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629" name="Shape 629"/>
            <p:cNvCxnSpPr>
              <a:stCxn id="620" idx="3"/>
              <a:endCxn id="628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30" name="Shape 630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631" name="Shape 631"/>
            <p:cNvCxnSpPr>
              <a:stCxn id="628" idx="3"/>
              <a:endCxn id="630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32" name="Shape 632"/>
            <p:cNvCxnSpPr>
              <a:stCxn id="630" idx="0"/>
              <a:endCxn id="625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33" name="Shape 633"/>
            <p:cNvCxnSpPr>
              <a:stCxn id="625" idx="2"/>
              <a:endCxn id="621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634" name="Shape 634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Shape 6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Shape 640"/>
          <p:cNvSpPr txBox="1"/>
          <p:nvPr>
            <p:ph type="title"/>
          </p:nvPr>
        </p:nvSpPr>
        <p:spPr>
          <a:xfrm>
            <a:off x="311700" y="308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641" name="Shape 641"/>
          <p:cNvCxnSpPr>
            <a:stCxn id="642" idx="2"/>
            <a:endCxn id="643" idx="3"/>
          </p:cNvCxnSpPr>
          <p:nvPr/>
        </p:nvCxnSpPr>
        <p:spPr>
          <a:xfrm rot="10800000">
            <a:off x="4510650" y="3007600"/>
            <a:ext cx="2404500" cy="3270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42" name="Shape 642"/>
          <p:cNvSpPr/>
          <p:nvPr/>
        </p:nvSpPr>
        <p:spPr>
          <a:xfrm>
            <a:off x="6915150" y="3131800"/>
            <a:ext cx="1570500" cy="405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Shape 643"/>
          <p:cNvSpPr txBox="1"/>
          <p:nvPr/>
        </p:nvSpPr>
        <p:spPr>
          <a:xfrm>
            <a:off x="1771800" y="272782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Save the Reminder!</a:t>
            </a:r>
          </a:p>
        </p:txBody>
      </p:sp>
      <p:grpSp>
        <p:nvGrpSpPr>
          <p:cNvPr id="644" name="Shape 644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45" name="Shape 645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Shape 646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47" name="Shape 647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48" name="Shape 648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49" name="Shape 649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50" name="Shape 650"/>
            <p:cNvCxnSpPr>
              <a:stCxn id="646" idx="1"/>
              <a:endCxn id="64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1" name="Shape 651"/>
            <p:cNvCxnSpPr>
              <a:stCxn id="646" idx="0"/>
              <a:endCxn id="64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71937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2" name="Shape 652"/>
            <p:cNvCxnSpPr>
              <a:stCxn id="646" idx="2"/>
              <a:endCxn id="64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3" name="Shape 653"/>
            <p:cNvCxnSpPr>
              <a:endCxn id="654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3951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54" name="Shape 654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55" name="Shape 65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56" name="Shape 65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57" name="Shape 65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58" name="Shape 65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659" name="Shape 65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660" name="Shape 66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661" name="Shape 66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662" name="Shape 662"/>
              <p:cNvCxnSpPr>
                <a:stCxn id="658" idx="0"/>
                <a:endCxn id="66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663" name="Shape 663"/>
              <p:cNvCxnSpPr>
                <a:stCxn id="660" idx="3"/>
                <a:endCxn id="66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664" name="Shape 66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665" name="Shape 665"/>
            <p:cNvCxnSpPr>
              <a:stCxn id="661" idx="3"/>
              <a:endCxn id="66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66" name="Shape 666"/>
            <p:cNvCxnSpPr>
              <a:stCxn id="661" idx="2"/>
              <a:endCxn id="65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67" name="Shape 66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668" name="Shape 668"/>
            <p:cNvCxnSpPr>
              <a:stCxn id="659" idx="3"/>
              <a:endCxn id="66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669" name="Shape 66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670" name="Shape 670"/>
            <p:cNvCxnSpPr>
              <a:stCxn id="667" idx="3"/>
              <a:endCxn id="66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71" name="Shape 671"/>
            <p:cNvCxnSpPr>
              <a:stCxn id="669" idx="0"/>
              <a:endCxn id="66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672" name="Shape 672"/>
            <p:cNvCxnSpPr>
              <a:stCxn id="664" idx="2"/>
              <a:endCxn id="66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673" name="Shape 67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9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Goals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Create a useful mobile application to assist others.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Develop a strategy for reminding users of their tasks at a timely basis.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Learn a new platform for programming.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har char="-"/>
            </a:pPr>
            <a:r>
              <a:rPr lang="en"/>
              <a:t>Learn the process of mobile application development.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8" name="Shape 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7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Shape 679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680" name="Shape 680"/>
          <p:cNvSpPr/>
          <p:nvPr/>
        </p:nvSpPr>
        <p:spPr>
          <a:xfrm>
            <a:off x="6123975" y="1938750"/>
            <a:ext cx="2893200" cy="8688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81" name="Shape 681"/>
          <p:cNvCxnSpPr>
            <a:stCxn id="680" idx="2"/>
            <a:endCxn id="682" idx="3"/>
          </p:cNvCxnSpPr>
          <p:nvPr/>
        </p:nvCxnSpPr>
        <p:spPr>
          <a:xfrm rot="10800000">
            <a:off x="4395675" y="1938750"/>
            <a:ext cx="1728300" cy="4344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682" name="Shape 682"/>
          <p:cNvSpPr txBox="1"/>
          <p:nvPr/>
        </p:nvSpPr>
        <p:spPr>
          <a:xfrm>
            <a:off x="1656900" y="1658875"/>
            <a:ext cx="2738699" cy="559499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Edit a Reminder with a touch</a:t>
            </a:r>
          </a:p>
        </p:txBody>
      </p:sp>
      <p:grpSp>
        <p:nvGrpSpPr>
          <p:cNvPr id="683" name="Shape 683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684" name="Shape 684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Shape 685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686" name="Shape 686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687" name="Shape 687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688" name="Shape 688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689" name="Shape 689"/>
            <p:cNvCxnSpPr>
              <a:stCxn id="685" idx="1"/>
              <a:endCxn id="688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0" name="Shape 690"/>
            <p:cNvCxnSpPr>
              <a:stCxn id="685" idx="0"/>
              <a:endCxn id="687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50104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1" name="Shape 691"/>
            <p:cNvCxnSpPr>
              <a:stCxn id="685" idx="2"/>
              <a:endCxn id="686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2" name="Shape 692"/>
            <p:cNvCxnSpPr>
              <a:endCxn id="693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93" name="Shape 693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694" name="Shape 694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695" name="Shape 695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696" name="Shape 696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697" name="Shape 697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698" name="Shape 698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699" name="Shape 699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00" name="Shape 700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01" name="Shape 701"/>
              <p:cNvCxnSpPr>
                <a:stCxn id="697" idx="0"/>
                <a:endCxn id="699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02" name="Shape 702"/>
              <p:cNvCxnSpPr>
                <a:stCxn id="699" idx="3"/>
                <a:endCxn id="700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03" name="Shape 703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04" name="Shape 704"/>
            <p:cNvCxnSpPr>
              <a:stCxn id="700" idx="3"/>
              <a:endCxn id="703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05" name="Shape 705"/>
            <p:cNvCxnSpPr>
              <a:stCxn id="700" idx="2"/>
              <a:endCxn id="698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06" name="Shape 706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07" name="Shape 707"/>
            <p:cNvCxnSpPr>
              <a:stCxn id="698" idx="3"/>
              <a:endCxn id="706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08" name="Shape 708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09" name="Shape 709"/>
            <p:cNvCxnSpPr>
              <a:stCxn id="706" idx="3"/>
              <a:endCxn id="708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10" name="Shape 710"/>
            <p:cNvCxnSpPr>
              <a:stCxn id="708" idx="0"/>
              <a:endCxn id="703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11" name="Shape 711"/>
            <p:cNvCxnSpPr>
              <a:stCxn id="703" idx="2"/>
              <a:endCxn id="699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12" name="Shape 712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Shape 7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Shape 718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sp>
        <p:nvSpPr>
          <p:cNvPr id="719" name="Shape 719"/>
          <p:cNvSpPr/>
          <p:nvPr/>
        </p:nvSpPr>
        <p:spPr>
          <a:xfrm>
            <a:off x="6278475" y="1017800"/>
            <a:ext cx="2738700" cy="3243600"/>
          </a:xfrm>
          <a:prstGeom prst="ellipse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20" name="Shape 720"/>
          <p:cNvCxnSpPr>
            <a:stCxn id="719" idx="2"/>
            <a:endCxn id="721" idx="3"/>
          </p:cNvCxnSpPr>
          <p:nvPr/>
        </p:nvCxnSpPr>
        <p:spPr>
          <a:xfrm rot="10800000">
            <a:off x="4395675" y="1938500"/>
            <a:ext cx="1882800" cy="7011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721" name="Shape 721"/>
          <p:cNvSpPr txBox="1"/>
          <p:nvPr/>
        </p:nvSpPr>
        <p:spPr>
          <a:xfrm>
            <a:off x="1656900" y="1658875"/>
            <a:ext cx="27387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"/>
              <a:t>You can edit all designated options.</a:t>
            </a:r>
          </a:p>
        </p:txBody>
      </p:sp>
      <p:grpSp>
        <p:nvGrpSpPr>
          <p:cNvPr id="722" name="Shape 722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723" name="Shape 723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Shape 724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25" name="Shape 725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26" name="Shape 726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27" name="Shape 727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728" name="Shape 728"/>
            <p:cNvCxnSpPr>
              <a:stCxn id="724" idx="1"/>
              <a:endCxn id="72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9" name="Shape 729"/>
            <p:cNvCxnSpPr>
              <a:stCxn id="724" idx="0"/>
              <a:endCxn id="72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50104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0" name="Shape 730"/>
            <p:cNvCxnSpPr>
              <a:stCxn id="724" idx="2"/>
              <a:endCxn id="72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1" name="Shape 731"/>
            <p:cNvCxnSpPr>
              <a:endCxn id="732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4592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32" name="Shape 732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733" name="Shape 73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734" name="Shape 73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735" name="Shape 73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736" name="Shape 73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737" name="Shape 73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738" name="Shape 73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39" name="Shape 73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40" name="Shape 740"/>
              <p:cNvCxnSpPr>
                <a:stCxn id="736" idx="0"/>
                <a:endCxn id="73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41" name="Shape 741"/>
              <p:cNvCxnSpPr>
                <a:stCxn id="738" idx="3"/>
                <a:endCxn id="73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42" name="Shape 74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43" name="Shape 743"/>
            <p:cNvCxnSpPr>
              <a:stCxn id="739" idx="3"/>
              <a:endCxn id="74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44" name="Shape 744"/>
            <p:cNvCxnSpPr>
              <a:stCxn id="739" idx="2"/>
              <a:endCxn id="73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45" name="Shape 74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46" name="Shape 746"/>
            <p:cNvCxnSpPr>
              <a:stCxn id="737" idx="3"/>
              <a:endCxn id="74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47" name="Shape 74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48" name="Shape 748"/>
            <p:cNvCxnSpPr>
              <a:stCxn id="745" idx="3"/>
              <a:endCxn id="74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49" name="Shape 749"/>
            <p:cNvCxnSpPr>
              <a:stCxn id="747" idx="0"/>
              <a:endCxn id="74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50" name="Shape 750"/>
            <p:cNvCxnSpPr>
              <a:stCxn id="742" idx="2"/>
              <a:endCxn id="73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0447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51" name="Shape 75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Shape 75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SQLite Database</a:t>
            </a:r>
          </a:p>
        </p:txBody>
      </p:sp>
      <p:sp>
        <p:nvSpPr>
          <p:cNvPr id="757" name="Shape 75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Database structure for holding Reminder information.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Each Reminder is stored as a single table titled, Reminder.</a:t>
            </a:r>
          </a:p>
          <a:p>
            <a:pPr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grpSp>
        <p:nvGrpSpPr>
          <p:cNvPr id="758" name="Shape 75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759" name="Shape 75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Shape 76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61" name="Shape 76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62" name="Shape 76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63" name="Shape 76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764" name="Shape 764"/>
            <p:cNvCxnSpPr>
              <a:stCxn id="760" idx="1"/>
              <a:endCxn id="76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5" name="Shape 765"/>
            <p:cNvCxnSpPr>
              <a:stCxn id="760" idx="0"/>
              <a:endCxn id="76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6" name="Shape 766"/>
            <p:cNvCxnSpPr>
              <a:stCxn id="760" idx="2"/>
              <a:endCxn id="76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7" name="Shape 767"/>
            <p:cNvCxnSpPr>
              <a:endCxn id="76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8" name="Shape 76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769" name="Shape 76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770" name="Shape 77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771" name="Shape 77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772" name="Shape 77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773" name="Shape 77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774" name="Shape 77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775" name="Shape 77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776" name="Shape 776"/>
              <p:cNvCxnSpPr>
                <a:stCxn id="772" idx="0"/>
                <a:endCxn id="77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777" name="Shape 777"/>
              <p:cNvCxnSpPr>
                <a:stCxn id="774" idx="3"/>
                <a:endCxn id="77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778" name="Shape 77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779" name="Shape 779"/>
            <p:cNvCxnSpPr>
              <a:stCxn id="775" idx="3"/>
              <a:endCxn id="77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0" name="Shape 780"/>
            <p:cNvCxnSpPr>
              <a:stCxn id="775" idx="2"/>
              <a:endCxn id="77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81" name="Shape 78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782" name="Shape 782"/>
            <p:cNvCxnSpPr>
              <a:stCxn id="773" idx="3"/>
              <a:endCxn id="78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783" name="Shape 78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784" name="Shape 784"/>
            <p:cNvCxnSpPr>
              <a:stCxn id="781" idx="3"/>
              <a:endCxn id="78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5" name="Shape 785"/>
            <p:cNvCxnSpPr>
              <a:stCxn id="783" idx="0"/>
              <a:endCxn id="77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786" name="Shape 786"/>
            <p:cNvCxnSpPr>
              <a:stCxn id="778" idx="2"/>
              <a:endCxn id="77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68075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787" name="Shape 78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Shape 79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SQLite Database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3" name="Shape 793"/>
          <p:cNvSpPr txBox="1"/>
          <p:nvPr>
            <p:ph idx="1" type="body"/>
          </p:nvPr>
        </p:nvSpPr>
        <p:spPr>
          <a:xfrm>
            <a:off x="311700" y="1804500"/>
            <a:ext cx="3657000" cy="203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Reminder Description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Priority Value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AlarmManager ID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Repeat Pattern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Alarm (int)</a:t>
            </a:r>
          </a:p>
          <a:p>
            <a:pPr indent="-228600" lvl="0" marL="45720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On Time (int)</a:t>
            </a:r>
          </a:p>
        </p:txBody>
      </p:sp>
      <p:grpSp>
        <p:nvGrpSpPr>
          <p:cNvPr id="794" name="Shape 79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795" name="Shape 79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Shape 79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797" name="Shape 79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798" name="Shape 79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799" name="Shape 79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00" name="Shape 800"/>
            <p:cNvCxnSpPr>
              <a:stCxn id="796" idx="1"/>
              <a:endCxn id="79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1" name="Shape 801"/>
            <p:cNvCxnSpPr>
              <a:stCxn id="796" idx="0"/>
              <a:endCxn id="79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2" name="Shape 802"/>
            <p:cNvCxnSpPr>
              <a:stCxn id="796" idx="2"/>
              <a:endCxn id="79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03" name="Shape 803"/>
            <p:cNvCxnSpPr>
              <a:endCxn id="80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6228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4" name="Shape 80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sp>
        <p:nvSpPr>
          <p:cNvPr id="805" name="Shape 805"/>
          <p:cNvSpPr txBox="1"/>
          <p:nvPr>
            <p:ph idx="1" type="body"/>
          </p:nvPr>
        </p:nvSpPr>
        <p:spPr>
          <a:xfrm>
            <a:off x="5175300" y="1804500"/>
            <a:ext cx="36570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Due Dates 1 - 7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Due Times 1 - 7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Number of Dates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Current Date (int)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Alert Date (String)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  <a:buChar char="-"/>
            </a:pPr>
            <a:r>
              <a:rPr lang="en"/>
              <a:t>Alert Time (String)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6" name="Shape 806"/>
          <p:cNvSpPr txBox="1"/>
          <p:nvPr>
            <p:ph type="title"/>
          </p:nvPr>
        </p:nvSpPr>
        <p:spPr>
          <a:xfrm>
            <a:off x="311700" y="1245025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Columns</a:t>
            </a:r>
          </a:p>
        </p:txBody>
      </p:sp>
      <p:grpSp>
        <p:nvGrpSpPr>
          <p:cNvPr id="807" name="Shape 80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08" name="Shape 80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09" name="Shape 80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10" name="Shape 81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11" name="Shape 81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12" name="Shape 81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13" name="Shape 81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14" name="Shape 814"/>
              <p:cNvCxnSpPr>
                <a:stCxn id="810" idx="0"/>
                <a:endCxn id="81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15" name="Shape 815"/>
              <p:cNvCxnSpPr>
                <a:stCxn id="812" idx="3"/>
                <a:endCxn id="81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16" name="Shape 81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17" name="Shape 817"/>
            <p:cNvCxnSpPr>
              <a:stCxn id="813" idx="3"/>
              <a:endCxn id="81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18" name="Shape 818"/>
            <p:cNvCxnSpPr>
              <a:stCxn id="813" idx="2"/>
              <a:endCxn id="81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19" name="Shape 81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20" name="Shape 820"/>
            <p:cNvCxnSpPr>
              <a:stCxn id="811" idx="3"/>
              <a:endCxn id="81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21" name="Shape 82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22" name="Shape 822"/>
            <p:cNvCxnSpPr>
              <a:stCxn id="819" idx="3"/>
              <a:endCxn id="82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23" name="Shape 823"/>
            <p:cNvCxnSpPr>
              <a:stCxn id="821" idx="0"/>
              <a:endCxn id="81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24" name="Shape 824"/>
            <p:cNvCxnSpPr>
              <a:stCxn id="816" idx="2"/>
              <a:endCxn id="81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25" name="Shape 82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Shape 830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JSON</a:t>
            </a:r>
          </a:p>
        </p:txBody>
      </p:sp>
      <p:sp>
        <p:nvSpPr>
          <p:cNvPr id="831" name="Shape 831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Data interchange format for syncing Reminders across devices.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Reminder information is stored in a JSON string in the user’s Google Drive Application Data Folder.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New devices will use the JSON parser to construct a JSON object from the JSON String, and load the fields into the corresponding SQLite columns.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32" name="Shape 8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833" name="Shape 8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Shape 8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835" name="Shape 8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836" name="Shape 8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837" name="Shape 8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38" name="Shape 838"/>
            <p:cNvCxnSpPr>
              <a:stCxn id="834" idx="1"/>
              <a:endCxn id="8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9" name="Shape 839"/>
            <p:cNvCxnSpPr>
              <a:stCxn id="834" idx="0"/>
              <a:endCxn id="8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0" name="Shape 840"/>
            <p:cNvCxnSpPr>
              <a:stCxn id="834" idx="2"/>
              <a:endCxn id="8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1" name="Shape 841"/>
            <p:cNvCxnSpPr>
              <a:endCxn id="8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2334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2" name="Shape 8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843" name="Shape 8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44" name="Shape 8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45" name="Shape 8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46" name="Shape 8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47" name="Shape 8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48" name="Shape 8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49" name="Shape 8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50" name="Shape 850"/>
              <p:cNvCxnSpPr>
                <a:stCxn id="846" idx="0"/>
                <a:endCxn id="8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51" name="Shape 851"/>
              <p:cNvCxnSpPr>
                <a:stCxn id="848" idx="3"/>
                <a:endCxn id="8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52" name="Shape 8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53" name="Shape 853"/>
            <p:cNvCxnSpPr>
              <a:stCxn id="849" idx="3"/>
              <a:endCxn id="8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54" name="Shape 854"/>
            <p:cNvCxnSpPr>
              <a:stCxn id="849" idx="2"/>
              <a:endCxn id="8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55" name="Shape 8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56" name="Shape 856"/>
            <p:cNvCxnSpPr>
              <a:stCxn id="847" idx="3"/>
              <a:endCxn id="8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57" name="Shape 8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58" name="Shape 858"/>
            <p:cNvCxnSpPr>
              <a:stCxn id="855" idx="3"/>
              <a:endCxn id="8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59" name="Shape 859"/>
            <p:cNvCxnSpPr>
              <a:stCxn id="857" idx="0"/>
              <a:endCxn id="8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60" name="Shape 860"/>
            <p:cNvCxnSpPr>
              <a:stCxn id="852" idx="2"/>
              <a:endCxn id="8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61" name="Shape 861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Shape 866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Notifications</a:t>
            </a:r>
          </a:p>
        </p:txBody>
      </p:sp>
      <p:sp>
        <p:nvSpPr>
          <p:cNvPr id="867" name="Shape 867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Two types of Notifications: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Alerts</a:t>
            </a:r>
            <a:r>
              <a:rPr lang="en"/>
              <a:t>: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simple tone, letting the user know of their Reminder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Alarm</a:t>
            </a:r>
            <a:r>
              <a:rPr lang="en"/>
              <a:t>: Rings until user interaction.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68" name="Shape 868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869" name="Shape 869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Shape 870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871" name="Shape 871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872" name="Shape 872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873" name="Shape 873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874" name="Shape 874"/>
            <p:cNvCxnSpPr>
              <a:stCxn id="870" idx="1"/>
              <a:endCxn id="873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5" name="Shape 875"/>
            <p:cNvCxnSpPr>
              <a:stCxn id="870" idx="0"/>
              <a:endCxn id="872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82826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6" name="Shape 876"/>
            <p:cNvCxnSpPr>
              <a:stCxn id="870" idx="2"/>
              <a:endCxn id="871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7" name="Shape 877"/>
            <p:cNvCxnSpPr>
              <a:endCxn id="878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4165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78" name="Shape 878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879" name="Shape 879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880" name="Shape 880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881" name="Shape 881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882" name="Shape 882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883" name="Shape 883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884" name="Shape 884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885" name="Shape 885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886" name="Shape 886"/>
              <p:cNvCxnSpPr>
                <a:stCxn id="882" idx="0"/>
                <a:endCxn id="884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887" name="Shape 887"/>
              <p:cNvCxnSpPr>
                <a:stCxn id="884" idx="3"/>
                <a:endCxn id="885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888" name="Shape 888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889" name="Shape 889"/>
            <p:cNvCxnSpPr>
              <a:stCxn id="885" idx="3"/>
              <a:endCxn id="888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0" name="Shape 890"/>
            <p:cNvCxnSpPr>
              <a:stCxn id="885" idx="2"/>
              <a:endCxn id="883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91" name="Shape 891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892" name="Shape 892"/>
            <p:cNvCxnSpPr>
              <a:stCxn id="883" idx="3"/>
              <a:endCxn id="891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893" name="Shape 893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894" name="Shape 894"/>
            <p:cNvCxnSpPr>
              <a:stCxn id="891" idx="3"/>
              <a:endCxn id="893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5" name="Shape 895"/>
            <p:cNvCxnSpPr>
              <a:stCxn id="893" idx="0"/>
              <a:endCxn id="888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896" name="Shape 896"/>
            <p:cNvCxnSpPr>
              <a:stCxn id="888" idx="2"/>
              <a:endCxn id="884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897" name="Shape 897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Shape 90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Notifications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3" name="Shape 90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Notifications have 3 options: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Snooze: Send another notification in 30 minutes.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Remind Me Later: Calculate a new alert time based on priority.</a:t>
            </a:r>
          </a:p>
          <a:p>
            <a:pPr indent="-2286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End Reminder: Cease alerts for this Reminder.</a:t>
            </a:r>
          </a:p>
        </p:txBody>
      </p:sp>
      <p:grpSp>
        <p:nvGrpSpPr>
          <p:cNvPr id="904" name="Shape 90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905" name="Shape 90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Shape 90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907" name="Shape 90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908" name="Shape 90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909" name="Shape 90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910" name="Shape 910"/>
            <p:cNvCxnSpPr>
              <a:stCxn id="906" idx="1"/>
              <a:endCxn id="90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1" name="Shape 911"/>
            <p:cNvCxnSpPr>
              <a:stCxn id="906" idx="0"/>
              <a:endCxn id="90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7631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2" name="Shape 912"/>
            <p:cNvCxnSpPr>
              <a:stCxn id="906" idx="2"/>
              <a:endCxn id="90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3" name="Shape 913"/>
            <p:cNvCxnSpPr>
              <a:endCxn id="914" idx="0"/>
            </p:cNvCxnSpPr>
            <p:nvPr/>
          </p:nvCxnSpPr>
          <p:spPr>
            <a:xfrm flipH="1" rot="10800000">
              <a:off x="1583175" y="446650"/>
              <a:ext cx="825900" cy="459600"/>
            </a:xfrm>
            <a:prstGeom prst="bentConnector4">
              <a:avLst>
                <a:gd fmla="val 32764" name="adj1"/>
                <a:gd fmla="val 161700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14" name="Shape 91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915" name="Shape 91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916" name="Shape 91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917" name="Shape 91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918" name="Shape 91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Notification</a:t>
                </a:r>
              </a:p>
            </p:txBody>
          </p:sp>
          <p:sp>
            <p:nvSpPr>
              <p:cNvPr id="919" name="Shape 91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920" name="Shape 92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UI</a:t>
                </a:r>
              </a:p>
            </p:txBody>
          </p:sp>
          <p:sp>
            <p:nvSpPr>
              <p:cNvPr id="921" name="Shape 92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lang="en" sz="600"/>
                  <a:t>Reminder Creation / </a:t>
                </a: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922" name="Shape 922"/>
              <p:cNvCxnSpPr>
                <a:stCxn id="918" idx="0"/>
                <a:endCxn id="92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923" name="Shape 923"/>
              <p:cNvCxnSpPr>
                <a:stCxn id="920" idx="3"/>
                <a:endCxn id="92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924" name="Shape 92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925" name="Shape 925"/>
            <p:cNvCxnSpPr>
              <a:stCxn id="921" idx="3"/>
              <a:endCxn id="92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26" name="Shape 926"/>
            <p:cNvCxnSpPr>
              <a:stCxn id="921" idx="2"/>
              <a:endCxn id="91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927" name="Shape 92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lang="en" sz="600"/>
                <a:t>Google Drive</a:t>
              </a:r>
            </a:p>
          </p:txBody>
        </p:sp>
        <p:cxnSp>
          <p:nvCxnSpPr>
            <p:cNvPr id="928" name="Shape 928"/>
            <p:cNvCxnSpPr>
              <a:stCxn id="919" idx="3"/>
              <a:endCxn id="92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929" name="Shape 92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 sz="600"/>
                <a:t>Parser</a:t>
              </a:r>
            </a:p>
          </p:txBody>
        </p:sp>
        <p:cxnSp>
          <p:nvCxnSpPr>
            <p:cNvPr id="930" name="Shape 930"/>
            <p:cNvCxnSpPr>
              <a:stCxn id="927" idx="3"/>
              <a:endCxn id="92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31" name="Shape 931"/>
            <p:cNvCxnSpPr>
              <a:stCxn id="929" idx="0"/>
              <a:endCxn id="92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932" name="Shape 932"/>
            <p:cNvCxnSpPr>
              <a:stCxn id="924" idx="2"/>
              <a:endCxn id="92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933" name="Shape 93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  <p:pic>
        <p:nvPicPr>
          <p:cNvPr id="934" name="Shape 9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4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Shape 9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Syncing Across Devices</a:t>
            </a:r>
          </a:p>
        </p:txBody>
      </p:sp>
      <p:sp>
        <p:nvSpPr>
          <p:cNvPr id="940" name="Shape 94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Opted for the Google Drive Android API.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Allows us to use the personal Drive space of Android users.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Available as a Google Play Service.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5" name="Shape 9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6904099" cy="487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 txBox="1"/>
          <p:nvPr>
            <p:ph type="title"/>
          </p:nvPr>
        </p:nvSpPr>
        <p:spPr>
          <a:xfrm>
            <a:off x="311700" y="1911825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Demonstration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Project Requirements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Prioritize must</a:t>
            </a:r>
            <a:r>
              <a:rPr lang="en"/>
              <a:t>: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simple, easy to use, quick to understand.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Remind the user of their event at an appropriate time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able to save, load, edit, and delete reminder information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lang="en"/>
              <a:t>- 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 able to sync to other devices the user owns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Future Plans for Improvement</a:t>
            </a:r>
          </a:p>
        </p:txBody>
      </p:sp>
      <p:sp>
        <p:nvSpPr>
          <p:cNvPr id="956" name="Shape 956"/>
          <p:cNvSpPr txBox="1"/>
          <p:nvPr>
            <p:ph idx="1" type="body"/>
          </p:nvPr>
        </p:nvSpPr>
        <p:spPr>
          <a:xfrm>
            <a:off x="311700" y="122987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Add a Geolocation / Geofencing Feature </a:t>
            </a:r>
          </a:p>
          <a:p>
            <a:pPr indent="-3175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Roboto"/>
              <a:buChar char="-"/>
            </a:pPr>
            <a:r>
              <a:rPr lang="en" sz="1400"/>
              <a:t>Se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 al</a:t>
            </a:r>
            <a:r>
              <a:rPr lang="en" sz="1400"/>
              <a:t>ert</a:t>
            </a: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s/reminders based on a particular location</a:t>
            </a:r>
          </a:p>
          <a:p>
            <a:pPr indent="0" lvl="0" marL="228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Tidying up the UI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Add a timer / stopwatch feature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10000"/>
            <a:ext cx="8520599" cy="11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Overall System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(Android App)</a:t>
            </a:r>
          </a:p>
        </p:txBody>
      </p:sp>
      <p:sp>
        <p:nvSpPr>
          <p:cNvPr id="104" name="Shape 104"/>
          <p:cNvSpPr/>
          <p:nvPr/>
        </p:nvSpPr>
        <p:spPr>
          <a:xfrm>
            <a:off x="186515" y="319314"/>
            <a:ext cx="838199" cy="883200"/>
          </a:xfrm>
          <a:prstGeom prst="rect">
            <a:avLst/>
          </a:prstGeom>
          <a:solidFill>
            <a:srgbClr val="FFFF00"/>
          </a:solidFill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Android App</a:t>
            </a:r>
          </a:p>
        </p:txBody>
      </p:sp>
      <p:cxnSp>
        <p:nvCxnSpPr>
          <p:cNvPr id="105" name="Shape 105"/>
          <p:cNvCxnSpPr>
            <a:stCxn id="104" idx="3"/>
          </p:cNvCxnSpPr>
          <p:nvPr/>
        </p:nvCxnSpPr>
        <p:spPr>
          <a:xfrm flipH="1" rot="10800000">
            <a:off x="1024714" y="633415"/>
            <a:ext cx="1608000" cy="127500"/>
          </a:xfrm>
          <a:prstGeom prst="bentConnector4">
            <a:avLst>
              <a:gd fmla="val 33273" name="adj1"/>
              <a:gd fmla="val 435606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Shape 106"/>
          <p:cNvSpPr/>
          <p:nvPr/>
        </p:nvSpPr>
        <p:spPr>
          <a:xfrm>
            <a:off x="2094700" y="443656"/>
            <a:ext cx="1075799" cy="758998"/>
          </a:xfrm>
          <a:prstGeom prst="can">
            <a:avLst>
              <a:gd fmla="val 25000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Google Drive</a:t>
            </a:r>
          </a:p>
        </p:txBody>
      </p:sp>
      <p:grpSp>
        <p:nvGrpSpPr>
          <p:cNvPr id="107" name="Shape 107"/>
          <p:cNvGrpSpPr/>
          <p:nvPr/>
        </p:nvGrpSpPr>
        <p:grpSpPr>
          <a:xfrm>
            <a:off x="422075" y="1452750"/>
            <a:ext cx="8265000" cy="3229500"/>
            <a:chOff x="422075" y="1452750"/>
            <a:chExt cx="8265000" cy="3229500"/>
          </a:xfrm>
        </p:grpSpPr>
        <p:grpSp>
          <p:nvGrpSpPr>
            <p:cNvPr id="108" name="Shape 10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09" name="Shape 10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10" name="Shape 11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Notification</a:t>
                </a:r>
              </a:p>
            </p:txBody>
          </p:sp>
          <p:sp>
            <p:nvSpPr>
              <p:cNvPr id="111" name="Shape 11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JSON String</a:t>
                </a:r>
              </a:p>
            </p:txBody>
          </p:sp>
          <p:sp>
            <p:nvSpPr>
              <p:cNvPr id="112" name="Shape 11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UI</a:t>
                </a:r>
              </a:p>
            </p:txBody>
          </p:sp>
          <p:sp>
            <p:nvSpPr>
              <p:cNvPr id="113" name="Shape 11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"/>
                  <a:t>Reminder Creation / </a:t>
                </a: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Priority Algorithm</a:t>
                </a:r>
              </a:p>
            </p:txBody>
          </p:sp>
          <p:cxnSp>
            <p:nvCxnSpPr>
              <p:cNvPr id="114" name="Shape 114"/>
              <p:cNvCxnSpPr>
                <a:stCxn id="110" idx="0"/>
                <a:endCxn id="112" idx="2"/>
              </p:cNvCxnSpPr>
              <p:nvPr/>
            </p:nvCxnSpPr>
            <p:spPr>
              <a:xfrm rot="-5400000">
                <a:off x="826750" y="3133799"/>
                <a:ext cx="770400" cy="3300"/>
              </a:xfrm>
              <a:prstGeom prst="bentConnector3">
                <a:avLst>
                  <a:gd fmla="val 4999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15" name="Shape 115"/>
              <p:cNvCxnSpPr>
                <a:stCxn id="112" idx="3"/>
                <a:endCxn id="113" idx="1"/>
              </p:cNvCxnSpPr>
              <p:nvPr/>
            </p:nvCxnSpPr>
            <p:spPr>
              <a:xfrm>
                <a:off x="1838675" y="2288925"/>
                <a:ext cx="375300" cy="686400"/>
              </a:xfrm>
              <a:prstGeom prst="bentConnector3">
                <a:avLst>
                  <a:gd fmla="val 5001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16" name="Shape 11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SQLite Database</a:t>
                </a:r>
              </a:p>
            </p:txBody>
          </p:sp>
        </p:grpSp>
        <p:cxnSp>
          <p:nvCxnSpPr>
            <p:cNvPr id="117" name="Shape 117"/>
            <p:cNvCxnSpPr>
              <a:stCxn id="113" idx="3"/>
              <a:endCxn id="11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18" name="Shape 118"/>
            <p:cNvCxnSpPr>
              <a:stCxn id="113" idx="2"/>
              <a:endCxn id="111" idx="1"/>
            </p:cNvCxnSpPr>
            <p:nvPr/>
          </p:nvCxnSpPr>
          <p:spPr>
            <a:xfrm flipH="1" rot="-5400000">
              <a:off x="3591562" y="2910625"/>
              <a:ext cx="5280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19" name="Shape 11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rPr lang="en"/>
                <a:t>Google Drive</a:t>
              </a:r>
            </a:p>
          </p:txBody>
        </p:sp>
        <p:cxnSp>
          <p:nvCxnSpPr>
            <p:cNvPr id="120" name="Shape 120"/>
            <p:cNvCxnSpPr>
              <a:stCxn id="111" idx="3"/>
              <a:endCxn id="119" idx="1"/>
            </p:cNvCxnSpPr>
            <p:nvPr/>
          </p:nvCxnSpPr>
          <p:spPr>
            <a:xfrm flipH="1" rot="10800000">
              <a:off x="5721423" y="3775996"/>
              <a:ext cx="898800" cy="1887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21" name="Shape 12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 </a:t>
              </a:r>
              <a:r>
                <a:rPr lang="en"/>
                <a:t>Parser</a:t>
              </a:r>
            </a:p>
          </p:txBody>
        </p:sp>
        <p:cxnSp>
          <p:nvCxnSpPr>
            <p:cNvPr id="122" name="Shape 122"/>
            <p:cNvCxnSpPr>
              <a:stCxn id="119" idx="3"/>
              <a:endCxn id="12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36244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23" name="Shape 123"/>
            <p:cNvCxnSpPr>
              <a:stCxn id="121" idx="0"/>
              <a:endCxn id="116" idx="4"/>
            </p:cNvCxnSpPr>
            <p:nvPr/>
          </p:nvCxnSpPr>
          <p:spPr>
            <a:xfrm flipH="1" rot="5400000">
              <a:off x="6624087" y="1646225"/>
              <a:ext cx="113700" cy="9978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24" name="Shape 124"/>
            <p:cNvCxnSpPr>
              <a:stCxn id="116" idx="2"/>
              <a:endCxn id="112" idx="0"/>
            </p:cNvCxnSpPr>
            <p:nvPr/>
          </p:nvCxnSpPr>
          <p:spPr>
            <a:xfrm rot="10800000">
              <a:off x="1213450" y="1827525"/>
              <a:ext cx="3957600" cy="260700"/>
            </a:xfrm>
            <a:prstGeom prst="bentConnector4">
              <a:avLst>
                <a:gd fmla="val 42101" name="adj1"/>
                <a:gd fmla="val 191341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25" name="Shape 125"/>
          <p:cNvCxnSpPr>
            <a:stCxn id="113" idx="2"/>
            <a:endCxn id="110" idx="3"/>
          </p:cNvCxnSpPr>
          <p:nvPr/>
        </p:nvCxnSpPr>
        <p:spPr>
          <a:xfrm rot="5400000">
            <a:off x="2177812" y="3094375"/>
            <a:ext cx="545400" cy="12300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10000"/>
            <a:ext cx="8520599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Priority Algorithm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095225"/>
            <a:ext cx="8520599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General premise: </a:t>
            </a:r>
            <a:r>
              <a:rPr lang="en"/>
              <a:t>The priority value is an integer that ranges from 1 - 5 (low priority to high priority). Each level of priority offers a shorter interval in which to alert the user.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har char="-"/>
            </a:pPr>
            <a:r>
              <a:rPr lang="en"/>
              <a:t>Mathematical Representation:</a:t>
            </a:r>
          </a:p>
          <a:p>
            <a:pPr lvl="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Current Date + Current Time + Due Date + Due Time + Priority Value  = </a:t>
            </a:r>
            <a:r>
              <a:rPr lang="en"/>
              <a:t>        </a:t>
            </a: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Calculated Remind Date + Calculated Remind Time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indent="0" lvl="0" marL="228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grpSp>
        <p:nvGrpSpPr>
          <p:cNvPr id="132" name="Shape 132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133" name="Shape 133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Shape 134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135" name="Shape 135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136" name="Shape 136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137" name="Shape 137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138" name="Shape 138"/>
            <p:cNvCxnSpPr>
              <a:stCxn id="134" idx="1"/>
              <a:endCxn id="137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3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Shape 139"/>
            <p:cNvCxnSpPr>
              <a:stCxn id="134" idx="0"/>
              <a:endCxn id="136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04632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Shape 140"/>
            <p:cNvCxnSpPr>
              <a:stCxn id="134" idx="2"/>
              <a:endCxn id="135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36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1" name="Shape 141"/>
            <p:cNvCxnSpPr>
              <a:endCxn id="142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63773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2" name="Shape 142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143" name="Shape 143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144" name="Shape 144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45" name="Shape 145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46" name="Shape 146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147" name="Shape 147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148" name="Shape 148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149" name="Shape 149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150" name="Shape 150"/>
              <p:cNvCxnSpPr>
                <a:stCxn id="146" idx="0"/>
                <a:endCxn id="148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51" name="Shape 151"/>
              <p:cNvCxnSpPr>
                <a:stCxn id="148" idx="3"/>
                <a:endCxn id="149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52" name="Shape 152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153" name="Shape 153"/>
            <p:cNvCxnSpPr>
              <a:stCxn id="149" idx="3"/>
              <a:endCxn id="152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54" name="Shape 154"/>
            <p:cNvCxnSpPr>
              <a:stCxn id="149" idx="2"/>
              <a:endCxn id="147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55" name="Shape 155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156" name="Shape 156"/>
            <p:cNvCxnSpPr>
              <a:stCxn id="147" idx="3"/>
              <a:endCxn id="155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57" name="Shape 157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158" name="Shape 158"/>
            <p:cNvCxnSpPr>
              <a:stCxn id="155" idx="3"/>
              <a:endCxn id="157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59" name="Shape 159"/>
            <p:cNvCxnSpPr>
              <a:stCxn id="157" idx="0"/>
              <a:endCxn id="152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60" name="Shape 160"/>
            <p:cNvCxnSpPr>
              <a:stCxn id="152" idx="2"/>
              <a:endCxn id="148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61" name="Shape 161"/>
          <p:cNvCxnSpPr>
            <a:stCxn id="149" idx="2"/>
            <a:endCxn id="146" idx="3"/>
          </p:cNvCxnSpPr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grpSp>
        <p:nvGrpSpPr>
          <p:cNvPr id="167" name="Shape 167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168" name="Shape 168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170" name="Shape 170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171" name="Shape 171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172" name="Shape 172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173" name="Shape 173"/>
            <p:cNvCxnSpPr>
              <a:stCxn id="169" idx="1"/>
              <a:endCxn id="172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" name="Shape 174"/>
            <p:cNvCxnSpPr>
              <a:stCxn id="169" idx="0"/>
              <a:endCxn id="171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Shape 175"/>
            <p:cNvCxnSpPr>
              <a:stCxn id="169" idx="2"/>
              <a:endCxn id="170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Shape 176"/>
            <p:cNvCxnSpPr>
              <a:endCxn id="177" idx="0"/>
            </p:cNvCxnSpPr>
            <p:nvPr/>
          </p:nvCxnSpPr>
          <p:spPr>
            <a:xfrm flipH="1" rot="10800000">
              <a:off x="1583175" y="446650"/>
              <a:ext cx="825900" cy="459900"/>
            </a:xfrm>
            <a:prstGeom prst="bentConnector4">
              <a:avLst>
                <a:gd fmla="val 32764" name="adj1"/>
                <a:gd fmla="val 16525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7" name="Shape 177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aphicFrame>
        <p:nvGraphicFramePr>
          <p:cNvPr id="178" name="Shape 178"/>
          <p:cNvGraphicFramePr/>
          <p:nvPr/>
        </p:nvGraphicFramePr>
        <p:xfrm>
          <a:off x="1180200" y="139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317825"/>
                <a:gridCol w="54657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Priority Value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 Date and Time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</a:t>
                      </a:r>
                      <a:r>
                        <a:rPr lang="en"/>
                        <a:t>13.5 days.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11 days.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9.5 days.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days.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4 days.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9" name="Shape 179"/>
          <p:cNvSpPr txBox="1"/>
          <p:nvPr/>
        </p:nvSpPr>
        <p:spPr>
          <a:xfrm>
            <a:off x="1180200" y="1017800"/>
            <a:ext cx="67836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Alert for deadline in exactly 14 days</a:t>
            </a:r>
          </a:p>
        </p:txBody>
      </p:sp>
      <p:grpSp>
        <p:nvGrpSpPr>
          <p:cNvPr id="180" name="Shape 180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181" name="Shape 181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182" name="Shape 182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183" name="Shape 183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184" name="Shape 184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185" name="Shape 185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186" name="Shape 186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187" name="Shape 187"/>
              <p:cNvCxnSpPr>
                <a:stCxn id="183" idx="0"/>
                <a:endCxn id="185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188" name="Shape 188"/>
              <p:cNvCxnSpPr>
                <a:stCxn id="185" idx="3"/>
                <a:endCxn id="186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189" name="Shape 189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190" name="Shape 190"/>
            <p:cNvCxnSpPr>
              <a:stCxn id="186" idx="3"/>
              <a:endCxn id="189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1" name="Shape 191"/>
            <p:cNvCxnSpPr>
              <a:stCxn id="186" idx="2"/>
              <a:endCxn id="184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92" name="Shape 192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193" name="Shape 193"/>
            <p:cNvCxnSpPr>
              <a:stCxn id="184" idx="3"/>
              <a:endCxn id="192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194" name="Shape 194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195" name="Shape 195"/>
            <p:cNvCxnSpPr>
              <a:stCxn id="192" idx="3"/>
              <a:endCxn id="194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6" name="Shape 196"/>
            <p:cNvCxnSpPr>
              <a:stCxn id="194" idx="0"/>
              <a:endCxn id="189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197" name="Shape 197"/>
            <p:cNvCxnSpPr>
              <a:stCxn id="189" idx="2"/>
              <a:endCxn id="185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198" name="Shape 198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grpSp>
        <p:nvGrpSpPr>
          <p:cNvPr id="204" name="Shape 204"/>
          <p:cNvGrpSpPr/>
          <p:nvPr/>
        </p:nvGrpSpPr>
        <p:grpSpPr>
          <a:xfrm>
            <a:off x="0" y="4043397"/>
            <a:ext cx="2915100" cy="1100100"/>
            <a:chOff x="76175" y="71222"/>
            <a:chExt cx="2915100" cy="1100100"/>
          </a:xfrm>
        </p:grpSpPr>
        <p:sp>
          <p:nvSpPr>
            <p:cNvPr id="205" name="Shape 205"/>
            <p:cNvSpPr/>
            <p:nvPr/>
          </p:nvSpPr>
          <p:spPr>
            <a:xfrm>
              <a:off x="76175" y="71222"/>
              <a:ext cx="2915100" cy="1100100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>
              <a:off x="1059399" y="241417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07" name="Shape 207"/>
            <p:cNvSpPr/>
            <p:nvPr/>
          </p:nvSpPr>
          <p:spPr>
            <a:xfrm>
              <a:off x="1116615" y="711533"/>
              <a:ext cx="4410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08" name="Shape 208"/>
            <p:cNvSpPr/>
            <p:nvPr/>
          </p:nvSpPr>
          <p:spPr>
            <a:xfrm>
              <a:off x="144900" y="190400"/>
              <a:ext cx="634200" cy="2820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09" name="Shape 209"/>
            <p:cNvSpPr/>
            <p:nvPr/>
          </p:nvSpPr>
          <p:spPr>
            <a:xfrm>
              <a:off x="144898" y="623375"/>
              <a:ext cx="569400" cy="370200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10" name="Shape 210"/>
            <p:cNvCxnSpPr>
              <a:stCxn id="206" idx="1"/>
              <a:endCxn id="20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" name="Shape 211"/>
            <p:cNvCxnSpPr>
              <a:stCxn id="206" idx="0"/>
              <a:endCxn id="20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120409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2" name="Shape 212"/>
            <p:cNvCxnSpPr>
              <a:stCxn id="206" idx="2"/>
              <a:endCxn id="20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3" name="Shape 213"/>
            <p:cNvCxnSpPr>
              <a:endCxn id="214" idx="0"/>
            </p:cNvCxnSpPr>
            <p:nvPr/>
          </p:nvCxnSpPr>
          <p:spPr>
            <a:xfrm flipH="1" rot="10800000">
              <a:off x="1583175" y="446650"/>
              <a:ext cx="825900" cy="459900"/>
            </a:xfrm>
            <a:prstGeom prst="bentConnector4">
              <a:avLst>
                <a:gd fmla="val 32764" name="adj1"/>
                <a:gd fmla="val 165258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14" name="Shape 214"/>
            <p:cNvSpPr/>
            <p:nvPr/>
          </p:nvSpPr>
          <p:spPr>
            <a:xfrm>
              <a:off x="2124375" y="329125"/>
              <a:ext cx="569400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aphicFrame>
        <p:nvGraphicFramePr>
          <p:cNvPr id="215" name="Shape 215"/>
          <p:cNvGraphicFramePr/>
          <p:nvPr/>
        </p:nvGraphicFramePr>
        <p:xfrm>
          <a:off x="1180200" y="1394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317825"/>
                <a:gridCol w="54657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Priority Value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 Date and Time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13.5 days.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11 days.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9.5 days.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days.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4 days.</a:t>
                      </a: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28575">
                      <a:solidFill>
                        <a:srgbClr val="FF00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216" name="Shape 216"/>
          <p:cNvSpPr txBox="1"/>
          <p:nvPr/>
        </p:nvSpPr>
        <p:spPr>
          <a:xfrm>
            <a:off x="1180200" y="1017800"/>
            <a:ext cx="67836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Alert for deadline in exactly 14 days</a:t>
            </a:r>
          </a:p>
        </p:txBody>
      </p:sp>
      <p:grpSp>
        <p:nvGrpSpPr>
          <p:cNvPr id="217" name="Shape 217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218" name="Shape 218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219" name="Shape 219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220" name="Shape 220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221" name="Shape 221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222" name="Shape 222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223" name="Shape 223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224" name="Shape 224"/>
              <p:cNvCxnSpPr>
                <a:stCxn id="220" idx="0"/>
                <a:endCxn id="222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225" name="Shape 225"/>
              <p:cNvCxnSpPr>
                <a:stCxn id="222" idx="3"/>
                <a:endCxn id="223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226" name="Shape 226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227" name="Shape 227"/>
            <p:cNvCxnSpPr>
              <a:stCxn id="223" idx="3"/>
              <a:endCxn id="226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28" name="Shape 228"/>
            <p:cNvCxnSpPr>
              <a:stCxn id="223" idx="2"/>
              <a:endCxn id="221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29" name="Shape 229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230" name="Shape 230"/>
            <p:cNvCxnSpPr>
              <a:stCxn id="221" idx="3"/>
              <a:endCxn id="229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31" name="Shape 231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232" name="Shape 232"/>
            <p:cNvCxnSpPr>
              <a:stCxn id="229" idx="3"/>
              <a:endCxn id="231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33" name="Shape 233"/>
            <p:cNvCxnSpPr>
              <a:stCxn id="231" idx="0"/>
              <a:endCxn id="226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34" name="Shape 234"/>
            <p:cNvCxnSpPr>
              <a:stCxn id="226" idx="2"/>
              <a:endCxn id="222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59273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235" name="Shape 235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Priority Strategy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3339000" y="1129225"/>
            <a:ext cx="2466000" cy="9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Priority value of 4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algn="ctr">
              <a:spcBef>
                <a:spcPts val="0"/>
              </a:spcBef>
              <a:buNone/>
            </a:pPr>
            <a:r>
              <a:rPr lang="en"/>
              <a:t>Deadline in exactly two weeks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242" name="Shape 242"/>
          <p:cNvGraphicFramePr/>
          <p:nvPr/>
        </p:nvGraphicFramePr>
        <p:xfrm>
          <a:off x="12685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Initial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6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3" name="Shape 243"/>
          <p:cNvGraphicFramePr/>
          <p:nvPr/>
        </p:nvGraphicFramePr>
        <p:xfrm>
          <a:off x="29927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Second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10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4" name="Shape 244"/>
          <p:cNvGraphicFramePr/>
          <p:nvPr/>
        </p:nvGraphicFramePr>
        <p:xfrm>
          <a:off x="4716975" y="23803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Third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12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45" name="Shape 245"/>
          <p:cNvGraphicFramePr/>
          <p:nvPr/>
        </p:nvGraphicFramePr>
        <p:xfrm>
          <a:off x="6441175" y="2380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{75E37AB5-13DF-43F9-9F78-8D98D09702C6}</a:tableStyleId>
              </a:tblPr>
              <a:tblGrid>
                <a:gridCol w="1434250"/>
              </a:tblGrid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Fourth Alert</a:t>
                      </a:r>
                    </a:p>
                  </a:txBody>
                  <a:tcPr marT="91425" marB="91425" marR="91425" marL="91425"/>
                </a:tc>
              </a:tr>
              <a:tr h="423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Alert in 13 days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Shape 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806" y="0"/>
            <a:ext cx="2899185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Shape 251"/>
          <p:cNvSpPr txBox="1"/>
          <p:nvPr>
            <p:ph type="title"/>
          </p:nvPr>
        </p:nvSpPr>
        <p:spPr>
          <a:xfrm>
            <a:off x="311700" y="410000"/>
            <a:ext cx="5939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Roboto"/>
              <a:buNone/>
            </a:pPr>
            <a:r>
              <a:rPr lang="en"/>
              <a:t>User Interface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Roboto"/>
              <a:buNone/>
            </a:pPr>
            <a:r>
              <a:t/>
            </a:r>
            <a:endParaRPr/>
          </a:p>
        </p:txBody>
      </p:sp>
      <p:cxnSp>
        <p:nvCxnSpPr>
          <p:cNvPr id="252" name="Shape 252"/>
          <p:cNvCxnSpPr>
            <a:endCxn id="253" idx="3"/>
          </p:cNvCxnSpPr>
          <p:nvPr/>
        </p:nvCxnSpPr>
        <p:spPr>
          <a:xfrm flipH="1">
            <a:off x="4498500" y="2336550"/>
            <a:ext cx="1995000" cy="235200"/>
          </a:xfrm>
          <a:prstGeom prst="straightConnector1">
            <a:avLst/>
          </a:prstGeom>
          <a:noFill/>
          <a:ln cap="flat" cmpd="sng" w="76200">
            <a:solidFill>
              <a:srgbClr val="FFFF00"/>
            </a:solidFill>
            <a:prstDash val="solid"/>
            <a:round/>
            <a:headEnd len="lg" w="lg" type="stealth"/>
            <a:tailEnd len="med" w="med" type="none"/>
          </a:ln>
        </p:spPr>
      </p:cxnSp>
      <p:sp>
        <p:nvSpPr>
          <p:cNvPr id="253" name="Shape 253"/>
          <p:cNvSpPr txBox="1"/>
          <p:nvPr/>
        </p:nvSpPr>
        <p:spPr>
          <a:xfrm>
            <a:off x="2064000" y="2292000"/>
            <a:ext cx="2434500" cy="5595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List of </a:t>
            </a:r>
            <a:r>
              <a:rPr lang="en"/>
              <a:t>Reminders 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will be shown here</a:t>
            </a:r>
          </a:p>
        </p:txBody>
      </p:sp>
      <p:grpSp>
        <p:nvGrpSpPr>
          <p:cNvPr id="254" name="Shape 254"/>
          <p:cNvGrpSpPr/>
          <p:nvPr/>
        </p:nvGrpSpPr>
        <p:grpSpPr>
          <a:xfrm>
            <a:off x="0" y="4043397"/>
            <a:ext cx="2915100" cy="1100099"/>
            <a:chOff x="76175" y="71222"/>
            <a:chExt cx="2915100" cy="1100099"/>
          </a:xfrm>
        </p:grpSpPr>
        <p:sp>
          <p:nvSpPr>
            <p:cNvPr id="255" name="Shape 255"/>
            <p:cNvSpPr/>
            <p:nvPr/>
          </p:nvSpPr>
          <p:spPr>
            <a:xfrm>
              <a:off x="76175" y="71222"/>
              <a:ext cx="2915100" cy="1100099"/>
            </a:xfrm>
            <a:prstGeom prst="rect">
              <a:avLst/>
            </a:prstGeom>
            <a:solidFill>
              <a:schemeClr val="lt2"/>
            </a:solidFill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Shape 256"/>
            <p:cNvSpPr/>
            <p:nvPr/>
          </p:nvSpPr>
          <p:spPr>
            <a:xfrm>
              <a:off x="1059399" y="241417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FFFF00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UI</a:t>
              </a:r>
            </a:p>
          </p:txBody>
        </p:sp>
        <p:sp>
          <p:nvSpPr>
            <p:cNvPr id="257" name="Shape 257"/>
            <p:cNvSpPr/>
            <p:nvPr/>
          </p:nvSpPr>
          <p:spPr>
            <a:xfrm>
              <a:off x="1116615" y="711533"/>
              <a:ext cx="440999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JSON</a:t>
              </a:r>
            </a:p>
          </p:txBody>
        </p:sp>
        <p:sp>
          <p:nvSpPr>
            <p:cNvPr id="258" name="Shape 258"/>
            <p:cNvSpPr/>
            <p:nvPr/>
          </p:nvSpPr>
          <p:spPr>
            <a:xfrm>
              <a:off x="144900" y="190400"/>
              <a:ext cx="634200" cy="281999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Notification</a:t>
              </a:r>
            </a:p>
          </p:txBody>
        </p:sp>
        <p:sp>
          <p:nvSpPr>
            <p:cNvPr id="259" name="Shape 259"/>
            <p:cNvSpPr/>
            <p:nvPr/>
          </p:nvSpPr>
          <p:spPr>
            <a:xfrm>
              <a:off x="144898" y="623375"/>
              <a:ext cx="569399" cy="3702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Priority Algorithm</a:t>
              </a:r>
            </a:p>
          </p:txBody>
        </p:sp>
        <p:cxnSp>
          <p:nvCxnSpPr>
            <p:cNvPr id="260" name="Shape 260"/>
            <p:cNvCxnSpPr>
              <a:stCxn id="256" idx="1"/>
              <a:endCxn id="259" idx="3"/>
            </p:cNvCxnSpPr>
            <p:nvPr/>
          </p:nvCxnSpPr>
          <p:spPr>
            <a:xfrm flipH="1">
              <a:off x="714399" y="382417"/>
              <a:ext cx="345000" cy="426000"/>
            </a:xfrm>
            <a:prstGeom prst="bentConnector3">
              <a:avLst>
                <a:gd fmla="val 50014" name="adj1"/>
              </a:avLst>
            </a:prstGeom>
            <a:noFill/>
            <a:ln cap="flat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1" name="Shape 261"/>
            <p:cNvCxnSpPr>
              <a:stCxn id="256" idx="0"/>
              <a:endCxn id="258" idx="3"/>
            </p:cNvCxnSpPr>
            <p:nvPr/>
          </p:nvCxnSpPr>
          <p:spPr>
            <a:xfrm rot="5400000">
              <a:off x="984549" y="36067"/>
              <a:ext cx="90000" cy="500700"/>
            </a:xfrm>
            <a:prstGeom prst="bentConnector4">
              <a:avLst>
                <a:gd fmla="val -93743" name="adj1"/>
                <a:gd fmla="val 72029" name="adj2"/>
              </a:avLst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2" name="Shape 262"/>
            <p:cNvCxnSpPr>
              <a:stCxn id="256" idx="2"/>
              <a:endCxn id="257" idx="0"/>
            </p:cNvCxnSpPr>
            <p:nvPr/>
          </p:nvCxnSpPr>
          <p:spPr>
            <a:xfrm flipH="1" rot="-5400000">
              <a:off x="1214499" y="588817"/>
              <a:ext cx="188100" cy="57300"/>
            </a:xfrm>
            <a:prstGeom prst="bentConnector3">
              <a:avLst>
                <a:gd fmla="val 50004" name="adj1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Shape 263"/>
            <p:cNvCxnSpPr>
              <a:endCxn id="264" idx="0"/>
            </p:cNvCxnSpPr>
            <p:nvPr/>
          </p:nvCxnSpPr>
          <p:spPr>
            <a:xfrm flipH="1" rot="10800000">
              <a:off x="1583174" y="446650"/>
              <a:ext cx="825900" cy="459600"/>
            </a:xfrm>
            <a:prstGeom prst="bentConnector4">
              <a:avLst>
                <a:gd fmla="val 32764" name="adj1"/>
                <a:gd fmla="val 150196" name="adj2"/>
              </a:avLst>
            </a:prstGeom>
            <a:noFill/>
            <a:ln cap="flat" cmpd="sng" w="38100">
              <a:solidFill>
                <a:srgbClr val="00FF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64" name="Shape 264"/>
            <p:cNvSpPr/>
            <p:nvPr/>
          </p:nvSpPr>
          <p:spPr>
            <a:xfrm>
              <a:off x="2124375" y="329125"/>
              <a:ext cx="569399" cy="470100"/>
            </a:xfrm>
            <a:prstGeom prst="can">
              <a:avLst>
                <a:gd fmla="val 25000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0" i="0" lang="en" sz="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SQLite Database</a:t>
              </a:r>
            </a:p>
          </p:txBody>
        </p:sp>
      </p:grpSp>
      <p:grpSp>
        <p:nvGrpSpPr>
          <p:cNvPr id="265" name="Shape 265"/>
          <p:cNvGrpSpPr/>
          <p:nvPr/>
        </p:nvGrpSpPr>
        <p:grpSpPr>
          <a:xfrm>
            <a:off x="-15" y="3881710"/>
            <a:ext cx="4496986" cy="1261765"/>
            <a:chOff x="422075" y="1452750"/>
            <a:chExt cx="8265000" cy="3229500"/>
          </a:xfrm>
        </p:grpSpPr>
        <p:grpSp>
          <p:nvGrpSpPr>
            <p:cNvPr id="266" name="Shape 266"/>
            <p:cNvGrpSpPr/>
            <p:nvPr/>
          </p:nvGrpSpPr>
          <p:grpSpPr>
            <a:xfrm>
              <a:off x="422075" y="1452750"/>
              <a:ext cx="8265000" cy="3229500"/>
              <a:chOff x="422075" y="1452750"/>
              <a:chExt cx="8265000" cy="3229500"/>
            </a:xfrm>
          </p:grpSpPr>
          <p:sp>
            <p:nvSpPr>
              <p:cNvPr id="267" name="Shape 267"/>
              <p:cNvSpPr/>
              <p:nvPr/>
            </p:nvSpPr>
            <p:spPr>
              <a:xfrm>
                <a:off x="422075" y="1452750"/>
                <a:ext cx="8265000" cy="3229500"/>
              </a:xfrm>
              <a:prstGeom prst="rect">
                <a:avLst/>
              </a:prstGeom>
              <a:solidFill>
                <a:schemeClr val="lt2"/>
              </a:solidFill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t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0" i="0" lang="en" sz="6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Android App</a:t>
                </a:r>
              </a:p>
            </p:txBody>
          </p:sp>
          <p:sp>
            <p:nvSpPr>
              <p:cNvPr id="268" name="Shape 268"/>
              <p:cNvSpPr/>
              <p:nvPr/>
            </p:nvSpPr>
            <p:spPr>
              <a:xfrm>
                <a:off x="585100" y="3520649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lvl="0" rtl="0" algn="ctr">
                  <a:spcBef>
                    <a:spcPts val="0"/>
                  </a:spcBef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Notification</a:t>
                </a:r>
              </a:p>
            </p:txBody>
          </p:sp>
          <p:sp>
            <p:nvSpPr>
              <p:cNvPr id="269" name="Shape 269"/>
              <p:cNvSpPr/>
              <p:nvPr/>
            </p:nvSpPr>
            <p:spPr>
              <a:xfrm>
                <a:off x="4645623" y="3629296"/>
                <a:ext cx="1075800" cy="670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JSON String</a:t>
                </a:r>
              </a:p>
            </p:txBody>
          </p:sp>
          <p:sp>
            <p:nvSpPr>
              <p:cNvPr id="270" name="Shape 270"/>
              <p:cNvSpPr/>
              <p:nvPr/>
            </p:nvSpPr>
            <p:spPr>
              <a:xfrm>
                <a:off x="588275" y="1827525"/>
                <a:ext cx="12504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FFFF00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UI</a:t>
                </a:r>
              </a:p>
            </p:txBody>
          </p:sp>
          <p:sp>
            <p:nvSpPr>
              <p:cNvPr id="271" name="Shape 271"/>
              <p:cNvSpPr/>
              <p:nvPr/>
            </p:nvSpPr>
            <p:spPr>
              <a:xfrm>
                <a:off x="2214112" y="2513875"/>
                <a:ext cx="1702800" cy="922800"/>
              </a:xfrm>
              <a:prstGeom prst="roundRect">
                <a:avLst>
                  <a:gd fmla="val 16667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lang="en" sz="600"/>
                  <a:t>Reminder Creation / </a:t>
                </a: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Priority Algorithm</a:t>
                </a:r>
              </a:p>
            </p:txBody>
          </p:sp>
          <p:cxnSp>
            <p:nvCxnSpPr>
              <p:cNvPr id="272" name="Shape 272"/>
              <p:cNvCxnSpPr>
                <a:stCxn id="268" idx="0"/>
                <a:endCxn id="270" idx="2"/>
              </p:cNvCxnSpPr>
              <p:nvPr/>
            </p:nvCxnSpPr>
            <p:spPr>
              <a:xfrm rot="-5400000">
                <a:off x="826900" y="3133949"/>
                <a:ext cx="770100" cy="3300"/>
              </a:xfrm>
              <a:prstGeom prst="bentConnector3">
                <a:avLst>
                  <a:gd fmla="val 50015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cxnSp>
            <p:nvCxnSpPr>
              <p:cNvPr id="273" name="Shape 273"/>
              <p:cNvCxnSpPr>
                <a:stCxn id="270" idx="3"/>
                <a:endCxn id="271" idx="1"/>
              </p:cNvCxnSpPr>
              <p:nvPr/>
            </p:nvCxnSpPr>
            <p:spPr>
              <a:xfrm>
                <a:off x="1838675" y="2288925"/>
                <a:ext cx="375600" cy="686400"/>
              </a:xfrm>
              <a:prstGeom prst="bentConnector3">
                <a:avLst>
                  <a:gd fmla="val 49978" name="adj1"/>
                </a:avLst>
              </a:prstGeom>
              <a:noFill/>
              <a:ln cap="flat" cmpd="sng" w="38100">
                <a:solidFill>
                  <a:srgbClr val="000000"/>
                </a:solidFill>
                <a:prstDash val="solid"/>
                <a:round/>
                <a:headEnd len="med" w="med" type="none"/>
                <a:tailEnd len="med" w="med" type="stealth"/>
              </a:ln>
            </p:spPr>
          </p:cxnSp>
          <p:sp>
            <p:nvSpPr>
              <p:cNvPr id="274" name="Shape 274"/>
              <p:cNvSpPr/>
              <p:nvPr/>
            </p:nvSpPr>
            <p:spPr>
              <a:xfrm>
                <a:off x="5171050" y="1522725"/>
                <a:ext cx="1011000" cy="1131000"/>
              </a:xfrm>
              <a:prstGeom prst="can">
                <a:avLst>
                  <a:gd fmla="val 25000" name="adj"/>
                </a:avLst>
              </a:prstGeom>
              <a:solidFill>
                <a:srgbClr val="00FFFF"/>
              </a:solidFill>
              <a:ln cap="flat" cmpd="sng" w="2857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  <p:txBody>
              <a:bodyPr anchorCtr="0" anchor="ctr" bIns="91425" lIns="91425" rIns="91425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ct val="25000"/>
                  <a:buFont typeface="Arial"/>
                  <a:buNone/>
                </a:pPr>
                <a:r>
                  <a:rPr b="1" i="0" lang="en" sz="600" u="none" cap="none" strike="noStrike">
                    <a:solidFill>
                      <a:srgbClr val="000000"/>
                    </a:solidFill>
                  </a:rPr>
                  <a:t>SQLite Database</a:t>
                </a:r>
              </a:p>
            </p:txBody>
          </p:sp>
        </p:grpSp>
        <p:cxnSp>
          <p:nvCxnSpPr>
            <p:cNvPr id="275" name="Shape 275"/>
            <p:cNvCxnSpPr>
              <a:stCxn id="271" idx="3"/>
              <a:endCxn id="274" idx="3"/>
            </p:cNvCxnSpPr>
            <p:nvPr/>
          </p:nvCxnSpPr>
          <p:spPr>
            <a:xfrm flipH="1" rot="10800000">
              <a:off x="3916912" y="2653675"/>
              <a:ext cx="1759500" cy="3216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76" name="Shape 276"/>
            <p:cNvCxnSpPr>
              <a:stCxn id="271" idx="2"/>
              <a:endCxn id="269" idx="1"/>
            </p:cNvCxnSpPr>
            <p:nvPr/>
          </p:nvCxnSpPr>
          <p:spPr>
            <a:xfrm flipH="1" rot="-5400000">
              <a:off x="3591412" y="2910775"/>
              <a:ext cx="528300" cy="1580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77" name="Shape 277"/>
            <p:cNvSpPr/>
            <p:nvPr/>
          </p:nvSpPr>
          <p:spPr>
            <a:xfrm>
              <a:off x="6620225" y="3314700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lang="en" sz="600"/>
                <a:t>Google Drive</a:t>
              </a:r>
            </a:p>
          </p:txBody>
        </p:sp>
        <p:cxnSp>
          <p:nvCxnSpPr>
            <p:cNvPr id="278" name="Shape 278"/>
            <p:cNvCxnSpPr>
              <a:stCxn id="269" idx="3"/>
              <a:endCxn id="277" idx="1"/>
            </p:cNvCxnSpPr>
            <p:nvPr/>
          </p:nvCxnSpPr>
          <p:spPr>
            <a:xfrm flipH="1" rot="10800000">
              <a:off x="5721423" y="3775696"/>
              <a:ext cx="898800" cy="189000"/>
            </a:xfrm>
            <a:prstGeom prst="bentConnector3">
              <a:avLst>
                <a:gd fmla="val 50000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sp>
          <p:nvSpPr>
            <p:cNvPr id="279" name="Shape 279"/>
            <p:cNvSpPr/>
            <p:nvPr/>
          </p:nvSpPr>
          <p:spPr>
            <a:xfrm>
              <a:off x="6554637" y="2201975"/>
              <a:ext cx="1250400" cy="922800"/>
            </a:xfrm>
            <a:prstGeom prst="roundRect">
              <a:avLst>
                <a:gd fmla="val 16667" name="adj"/>
              </a:avLst>
            </a:prstGeom>
            <a:solidFill>
              <a:srgbClr val="00FFFF"/>
            </a:solidFill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Arial"/>
                <a:buNone/>
              </a:pPr>
              <a:r>
                <a:rPr b="1" i="0" lang="en" sz="600" u="none" cap="none" strike="noStrike">
                  <a:solidFill>
                    <a:srgbClr val="000000"/>
                  </a:solidFill>
                </a:rPr>
                <a:t>JSON </a:t>
              </a:r>
              <a:r>
                <a:rPr b="1" lang="en" sz="600"/>
                <a:t>Parser</a:t>
              </a:r>
            </a:p>
          </p:txBody>
        </p:sp>
        <p:cxnSp>
          <p:nvCxnSpPr>
            <p:cNvPr id="280" name="Shape 280"/>
            <p:cNvCxnSpPr>
              <a:stCxn id="277" idx="3"/>
              <a:endCxn id="279" idx="3"/>
            </p:cNvCxnSpPr>
            <p:nvPr/>
          </p:nvCxnSpPr>
          <p:spPr>
            <a:xfrm rot="10800000">
              <a:off x="7804925" y="2663400"/>
              <a:ext cx="65700" cy="1112700"/>
            </a:xfrm>
            <a:prstGeom prst="bentConnector3">
              <a:avLst>
                <a:gd fmla="val -666133" name="adj1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81" name="Shape 281"/>
            <p:cNvCxnSpPr>
              <a:stCxn id="279" idx="0"/>
              <a:endCxn id="274" idx="4"/>
            </p:cNvCxnSpPr>
            <p:nvPr/>
          </p:nvCxnSpPr>
          <p:spPr>
            <a:xfrm flipH="1" rot="5400000">
              <a:off x="6623937" y="1646075"/>
              <a:ext cx="113700" cy="998100"/>
            </a:xfrm>
            <a:prstGeom prst="bentConnector2">
              <a:avLst/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  <p:cxnSp>
          <p:nvCxnSpPr>
            <p:cNvPr id="282" name="Shape 282"/>
            <p:cNvCxnSpPr>
              <a:stCxn id="274" idx="2"/>
              <a:endCxn id="270" idx="0"/>
            </p:cNvCxnSpPr>
            <p:nvPr/>
          </p:nvCxnSpPr>
          <p:spPr>
            <a:xfrm rot="10800000">
              <a:off x="1213450" y="1827225"/>
              <a:ext cx="3957600" cy="261000"/>
            </a:xfrm>
            <a:prstGeom prst="bentConnector4">
              <a:avLst>
                <a:gd fmla="val 42101" name="adj1"/>
                <a:gd fmla="val 141646" name="adj2"/>
              </a:avLst>
            </a:prstGeom>
            <a:noFill/>
            <a:ln cap="flat" cmpd="sng" w="38100">
              <a:solidFill>
                <a:srgbClr val="000000"/>
              </a:solidFill>
              <a:prstDash val="solid"/>
              <a:round/>
              <a:headEnd len="lg" w="lg" type="none"/>
              <a:tailEnd len="lg" w="lg" type="stealth"/>
            </a:ln>
          </p:spPr>
        </p:cxnSp>
      </p:grpSp>
      <p:cxnSp>
        <p:nvCxnSpPr>
          <p:cNvPr id="283" name="Shape 283"/>
          <p:cNvCxnSpPr/>
          <p:nvPr/>
        </p:nvCxnSpPr>
        <p:spPr>
          <a:xfrm rot="5400000">
            <a:off x="997128" y="4428679"/>
            <a:ext cx="213000" cy="669300"/>
          </a:xfrm>
          <a:prstGeom prst="bentConnector2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